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60" r:id="rId4"/>
    <p:sldId id="262" r:id="rId5"/>
    <p:sldId id="261" r:id="rId6"/>
    <p:sldId id="273" r:id="rId7"/>
    <p:sldId id="257" r:id="rId8"/>
    <p:sldId id="274" r:id="rId9"/>
    <p:sldId id="259" r:id="rId10"/>
    <p:sldId id="275" r:id="rId11"/>
    <p:sldId id="272" r:id="rId12"/>
  </p:sldIdLst>
  <p:sldSz cx="12192000" cy="6858000"/>
  <p:notesSz cx="6858000" cy="9144000"/>
  <p:embeddedFontLst>
    <p:embeddedFont>
      <p:font typeface="Open Sans" panose="020B0606030504020204" pitchFamily="34" charset="0"/>
      <p:regular r:id="rId14"/>
      <p:bold r:id="rId15"/>
      <p:italic r:id="rId16"/>
      <p:boldItalic r:id="rId17"/>
    </p:embeddedFont>
    <p:embeddedFont>
      <p:font typeface="Open Sans BOLD" panose="020B0806030504020204" charset="0"/>
      <p:bold r:id="rId18"/>
    </p:embeddedFont>
    <p:embeddedFont>
      <p:font typeface="Open Sans SemiBold" panose="020B0706030804020204" pitchFamily="34" charset="0"/>
      <p:bold r:id="rId19"/>
      <p:boldItalic r:id="rId20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5659"/>
    <a:srgbClr val="39B1BD"/>
    <a:srgbClr val="0C1556"/>
    <a:srgbClr val="060A28"/>
    <a:srgbClr val="080D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120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E2D8E1-DF0C-4431-80FC-6BEC51F9F490}" type="datetimeFigureOut">
              <a:rPr lang="pt-BR" smtClean="0"/>
              <a:t>29/08/2024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3A69D2-D714-4081-85F7-524C690542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6891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A69D2-D714-4081-85F7-524C69054226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5626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A69D2-D714-4081-85F7-524C69054226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2521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" name="Google Shape;3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" name="Google Shape;31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6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" name="Google Shape;43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7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206789bb7a_3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g2206789bb7a_3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" name="Google Shape;59;g2206789bb7a_3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8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" name="Google Shape;7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2" name="Google Shape;72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9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206789bb7a_3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g2206789bb7a_3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3" name="Google Shape;83;g2206789bb7a_3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10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9F3A97-082C-BDB2-147D-E35F4649AA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2CC5BE5-79CF-D189-CED2-929BCCA6D8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3DB42A3-7608-DA88-1066-D94C498C3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60B34-0772-43D0-8CE9-D03B40BE7FD7}" type="datetimeFigureOut">
              <a:rPr lang="pt-BR" smtClean="0"/>
              <a:t>29/08/2024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C932D48-E0E4-5350-7AF9-263A1575D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C454181-278B-3161-EB87-D3355C706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23B3-57B7-42E0-B65D-25F94D52E3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7688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98D0AC-2FFF-6EAF-98D8-C5BBAA6D9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CD19850-475E-0BBE-D2FE-26A4E49038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0544F39-85D6-7AA0-77DF-9CB1803D1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60B34-0772-43D0-8CE9-D03B40BE7FD7}" type="datetimeFigureOut">
              <a:rPr lang="pt-BR" smtClean="0"/>
              <a:t>29/08/2024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BDBC806-E6DA-292F-AC53-13049A0B6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16237FF-596C-8DC3-9D49-D18183160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23B3-57B7-42E0-B65D-25F94D52E3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2347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526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BC761E2A-57A4-079F-9C15-A96B7D0FC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8F11C8E-40E7-7CFB-4D22-40EEA59AD0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A7614C9-C305-1CA5-B007-DFD23B9664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860B34-0772-43D0-8CE9-D03B40BE7FD7}" type="datetimeFigureOut">
              <a:rPr lang="pt-BR" smtClean="0"/>
              <a:t>29/08/2024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FF8B321-CBDC-1D0D-62CD-9D63906F1C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242CDAC-AD67-FD20-23C4-AD17D58F37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C523B3-57B7-42E0-B65D-25F94D52E3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6705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pen Sans SemiBold" pitchFamily="2" charset="0"/>
          <a:ea typeface="Open Sans SemiBold" pitchFamily="2" charset="0"/>
          <a:cs typeface="Open Sans SemiBold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 SemiBold" pitchFamily="2" charset="0"/>
          <a:ea typeface="Open Sans SemiBold" pitchFamily="2" charset="0"/>
          <a:cs typeface="Open Sans SemiBold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525659"/>
          </a:solidFill>
          <a:latin typeface="Open Sans SemiBold" pitchFamily="2" charset="0"/>
          <a:ea typeface="Open Sans SemiBold" pitchFamily="2" charset="0"/>
          <a:cs typeface="Open Sans SemiBold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525659"/>
          </a:solidFill>
          <a:latin typeface="Open Sans SemiBold" pitchFamily="2" charset="0"/>
          <a:ea typeface="Open Sans SemiBold" pitchFamily="2" charset="0"/>
          <a:cs typeface="Open Sans SemiBold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25659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25659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5D02098-09CB-11BB-1AF8-384A602C0E4F}"/>
              </a:ext>
            </a:extLst>
          </p:cNvPr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 flip="none" rotWithShape="1">
            <a:gsLst>
              <a:gs pos="0">
                <a:srgbClr val="0C1556"/>
              </a:gs>
              <a:gs pos="100000">
                <a:srgbClr val="060A28"/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AD12A930-56E2-BF59-0E98-92228AC3222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211394" y="-102108"/>
            <a:ext cx="12633838" cy="7081266"/>
          </a:xfrm>
          <a:prstGeom prst="rect">
            <a:avLst/>
          </a:prstGeom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D5BFB72D-8DCB-A5D3-89FD-0A975C7A124B}"/>
              </a:ext>
            </a:extLst>
          </p:cNvPr>
          <p:cNvSpPr/>
          <p:nvPr/>
        </p:nvSpPr>
        <p:spPr>
          <a:xfrm>
            <a:off x="1871662" y="-1076324"/>
            <a:ext cx="8448675" cy="559117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CDDD86C-8783-5FAB-FF10-E80675E81F74}"/>
              </a:ext>
            </a:extLst>
          </p:cNvPr>
          <p:cNvSpPr txBox="1"/>
          <p:nvPr/>
        </p:nvSpPr>
        <p:spPr>
          <a:xfrm>
            <a:off x="4695824" y="753031"/>
            <a:ext cx="2800350" cy="369332"/>
          </a:xfrm>
          <a:prstGeom prst="rect">
            <a:avLst/>
          </a:prstGeom>
          <a:noFill/>
          <a:ln>
            <a:solidFill>
              <a:srgbClr val="0C155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SUA MARCA AQUI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0963735-5D45-8F92-4FE8-68F06D39DBCD}"/>
              </a:ext>
            </a:extLst>
          </p:cNvPr>
          <p:cNvSpPr txBox="1"/>
          <p:nvPr/>
        </p:nvSpPr>
        <p:spPr>
          <a:xfrm>
            <a:off x="2907506" y="1865592"/>
            <a:ext cx="639603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Recursos para incorporar mais processos ao</a:t>
            </a:r>
          </a:p>
          <a:p>
            <a:pPr algn="ctr"/>
            <a:r>
              <a:rPr lang="pt-BR" sz="4000" dirty="0">
                <a:solidFill>
                  <a:srgbClr val="39B1BD"/>
                </a:solidFill>
                <a:latin typeface="Open Sans BOLD" pitchFamily="2" charset="0"/>
                <a:ea typeface="Open Sans BOLD" pitchFamily="2" charset="0"/>
                <a:cs typeface="Open Sans BOLD" pitchFamily="2" charset="0"/>
              </a:rPr>
              <a:t>SAP Business </a:t>
            </a:r>
            <a:r>
              <a:rPr lang="pt-BR" sz="4000" dirty="0" err="1">
                <a:solidFill>
                  <a:srgbClr val="39B1BD"/>
                </a:solidFill>
                <a:latin typeface="Open Sans BOLD" pitchFamily="2" charset="0"/>
                <a:ea typeface="Open Sans BOLD" pitchFamily="2" charset="0"/>
                <a:cs typeface="Open Sans BOLD" pitchFamily="2" charset="0"/>
              </a:rPr>
              <a:t>One</a:t>
            </a:r>
            <a:endParaRPr lang="pt-BR" sz="4000" dirty="0">
              <a:solidFill>
                <a:srgbClr val="39B1BD"/>
              </a:solidFill>
              <a:latin typeface="Open Sans BOLD" pitchFamily="2" charset="0"/>
              <a:ea typeface="Open Sans BOLD" pitchFamily="2" charset="0"/>
              <a:cs typeface="Open Sans BOLD" pitchFamily="2" charset="0"/>
            </a:endParaRP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DC021EDC-65B1-A67F-09C3-11DE594CA1BD}"/>
              </a:ext>
            </a:extLst>
          </p:cNvPr>
          <p:cNvSpPr/>
          <p:nvPr/>
        </p:nvSpPr>
        <p:spPr>
          <a:xfrm>
            <a:off x="3771900" y="4302125"/>
            <a:ext cx="4667250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7397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206789bb7a_3_22"/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>
            <a:gsLst>
              <a:gs pos="0">
                <a:srgbClr val="0C1556"/>
              </a:gs>
              <a:gs pos="100000">
                <a:srgbClr val="060A28"/>
              </a:gs>
            </a:gsLst>
            <a:lin ang="0" scaled="0"/>
          </a:gradFill>
          <a:ln w="19050" cap="flat" cmpd="sng">
            <a:solidFill>
              <a:srgbClr val="003F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g2206789bb7a_3_22"/>
          <p:cNvSpPr txBox="1">
            <a:spLocks noGrp="1"/>
          </p:cNvSpPr>
          <p:nvPr>
            <p:ph type="title"/>
          </p:nvPr>
        </p:nvSpPr>
        <p:spPr>
          <a:xfrm>
            <a:off x="1266824" y="1149746"/>
            <a:ext cx="6386100" cy="3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None/>
            </a:pPr>
            <a:r>
              <a:rPr lang="pt-BR" sz="2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Acompanhe o histórico de faturamentos</a:t>
            </a:r>
            <a:endParaRPr/>
          </a:p>
        </p:txBody>
      </p:sp>
      <p:sp>
        <p:nvSpPr>
          <p:cNvPr id="87" name="Google Shape;87;g2206789bb7a_3_22"/>
          <p:cNvSpPr txBox="1"/>
          <p:nvPr/>
        </p:nvSpPr>
        <p:spPr>
          <a:xfrm>
            <a:off x="9115424" y="267256"/>
            <a:ext cx="2800500" cy="3693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g2206789bb7a_3_22"/>
          <p:cNvSpPr/>
          <p:nvPr/>
        </p:nvSpPr>
        <p:spPr>
          <a:xfrm>
            <a:off x="-504828" y="1101725"/>
            <a:ext cx="1686000" cy="42540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g2206789bb7a_3_22"/>
          <p:cNvSpPr txBox="1"/>
          <p:nvPr/>
        </p:nvSpPr>
        <p:spPr>
          <a:xfrm>
            <a:off x="6877049" y="6168313"/>
            <a:ext cx="5038800" cy="3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None/>
            </a:pPr>
            <a:r>
              <a:rPr lang="pt-BR" sz="14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Automação de Faturamento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" name="Google Shape;90;g2206789bb7a_3_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6225" y="1503800"/>
            <a:ext cx="10165475" cy="4639875"/>
          </a:xfrm>
          <a:prstGeom prst="rect">
            <a:avLst/>
          </a:prstGeom>
          <a:gradFill>
            <a:gsLst>
              <a:gs pos="0">
                <a:srgbClr val="0C1556"/>
              </a:gs>
              <a:gs pos="100000">
                <a:srgbClr val="060A28"/>
              </a:gs>
            </a:gsLst>
            <a:lin ang="0" scaled="0"/>
          </a:gradFill>
          <a:ln w="19050" cap="flat" cmpd="sng">
            <a:solidFill>
              <a:srgbClr val="003F4B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5D02098-09CB-11BB-1AF8-384A602C0E4F}"/>
              </a:ext>
            </a:extLst>
          </p:cNvPr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 flip="none" rotWithShape="1">
            <a:gsLst>
              <a:gs pos="0">
                <a:srgbClr val="0C1556"/>
              </a:gs>
              <a:gs pos="100000">
                <a:srgbClr val="060A28"/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AD12A930-56E2-BF59-0E98-92228AC3222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220919" y="-225823"/>
            <a:ext cx="12633838" cy="7081266"/>
          </a:xfrm>
          <a:prstGeom prst="rect">
            <a:avLst/>
          </a:prstGeom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D5BFB72D-8DCB-A5D3-89FD-0A975C7A124B}"/>
              </a:ext>
            </a:extLst>
          </p:cNvPr>
          <p:cNvSpPr/>
          <p:nvPr/>
        </p:nvSpPr>
        <p:spPr>
          <a:xfrm>
            <a:off x="-1541389" y="633413"/>
            <a:ext cx="8782161" cy="5591174"/>
          </a:xfrm>
          <a:prstGeom prst="roundRect">
            <a:avLst>
              <a:gd name="adj" fmla="val 696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CDDD86C-8783-5FAB-FF10-E80675E81F74}"/>
              </a:ext>
            </a:extLst>
          </p:cNvPr>
          <p:cNvSpPr txBox="1"/>
          <p:nvPr/>
        </p:nvSpPr>
        <p:spPr>
          <a:xfrm>
            <a:off x="1233246" y="1183385"/>
            <a:ext cx="2800350" cy="369332"/>
          </a:xfrm>
          <a:prstGeom prst="rect">
            <a:avLst/>
          </a:prstGeom>
          <a:noFill/>
          <a:ln>
            <a:solidFill>
              <a:srgbClr val="0C1556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SUA MARCA AQUI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DC021EDC-65B1-A67F-09C3-11DE594CA1BD}"/>
              </a:ext>
            </a:extLst>
          </p:cNvPr>
          <p:cNvSpPr/>
          <p:nvPr/>
        </p:nvSpPr>
        <p:spPr>
          <a:xfrm>
            <a:off x="6666613" y="5152729"/>
            <a:ext cx="1148318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85CA9F8D-B040-4B77-69C9-B0248C801404}"/>
              </a:ext>
            </a:extLst>
          </p:cNvPr>
          <p:cNvSpPr txBox="1">
            <a:spLocks/>
          </p:cNvSpPr>
          <p:nvPr/>
        </p:nvSpPr>
        <p:spPr>
          <a:xfrm>
            <a:off x="1233246" y="2003425"/>
            <a:ext cx="6134100" cy="39720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25659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25659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525659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525659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pt-BR" sz="1800" dirty="0"/>
              <a:t>Nome: Contato 01</a:t>
            </a:r>
          </a:p>
          <a:p>
            <a:pPr algn="l">
              <a:lnSpc>
                <a:spcPct val="100000"/>
              </a:lnSpc>
            </a:pPr>
            <a:r>
              <a:rPr lang="pt-BR" sz="1800" dirty="0"/>
              <a:t>E-mail: contato01@contato.com.br</a:t>
            </a:r>
          </a:p>
          <a:p>
            <a:pPr algn="l">
              <a:lnSpc>
                <a:spcPct val="100000"/>
              </a:lnSpc>
            </a:pPr>
            <a:endParaRPr lang="pt-BR" sz="1800" dirty="0"/>
          </a:p>
          <a:p>
            <a:pPr algn="l">
              <a:lnSpc>
                <a:spcPct val="100000"/>
              </a:lnSpc>
            </a:pPr>
            <a:r>
              <a:rPr lang="pt-BR" sz="1800" dirty="0"/>
              <a:t>Nome: Contato 02</a:t>
            </a:r>
          </a:p>
          <a:p>
            <a:pPr algn="l">
              <a:lnSpc>
                <a:spcPct val="100000"/>
              </a:lnSpc>
            </a:pPr>
            <a:r>
              <a:rPr lang="pt-BR" sz="1800" dirty="0"/>
              <a:t>E-mail: contato02@contato.com.br</a:t>
            </a:r>
          </a:p>
          <a:p>
            <a:pPr algn="l">
              <a:lnSpc>
                <a:spcPct val="100000"/>
              </a:lnSpc>
            </a:pPr>
            <a:endParaRPr lang="pt-BR" sz="1800" dirty="0"/>
          </a:p>
          <a:p>
            <a:pPr algn="l">
              <a:lnSpc>
                <a:spcPct val="100000"/>
              </a:lnSpc>
            </a:pPr>
            <a:r>
              <a:rPr lang="pt-BR" sz="1800" dirty="0"/>
              <a:t>Nome: Contato 03</a:t>
            </a:r>
          </a:p>
          <a:p>
            <a:pPr algn="l">
              <a:lnSpc>
                <a:spcPct val="100000"/>
              </a:lnSpc>
            </a:pPr>
            <a:r>
              <a:rPr lang="pt-BR" sz="1800" dirty="0"/>
              <a:t>E-mail: contato03@contato.com.br</a:t>
            </a:r>
          </a:p>
          <a:p>
            <a:pPr algn="l">
              <a:lnSpc>
                <a:spcPct val="100000"/>
              </a:lnSpc>
            </a:pPr>
            <a:endParaRPr lang="pt-BR" sz="1800" dirty="0"/>
          </a:p>
          <a:p>
            <a:pPr algn="l">
              <a:lnSpc>
                <a:spcPct val="100000"/>
              </a:lnSpc>
            </a:pPr>
            <a:r>
              <a:rPr lang="pt-BR" sz="1800" dirty="0"/>
              <a:t>Site: www.exemplo.com.br</a:t>
            </a:r>
          </a:p>
          <a:p>
            <a:pPr algn="l">
              <a:lnSpc>
                <a:spcPct val="100000"/>
              </a:lnSpc>
            </a:pP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86394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02FFAA3E-B225-2082-B0A8-1D2D75484D6C}"/>
              </a:ext>
            </a:extLst>
          </p:cNvPr>
          <p:cNvSpPr/>
          <p:nvPr/>
        </p:nvSpPr>
        <p:spPr>
          <a:xfrm rot="20296620">
            <a:off x="-2557231" y="-568068"/>
            <a:ext cx="7154070" cy="67724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516A3A8-CC87-1BD5-422A-6F96B3C1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675" y="1660525"/>
            <a:ext cx="5562500" cy="1325563"/>
          </a:xfrm>
        </p:spPr>
        <p:txBody>
          <a:bodyPr/>
          <a:lstStyle/>
          <a:p>
            <a:r>
              <a:rPr lang="pt-BR" dirty="0"/>
              <a:t>Automação de Faturamento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7F8F60-688F-75EE-4E9A-D1EFC6A38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674" y="3121025"/>
            <a:ext cx="6200775" cy="1955800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t-BR" dirty="0"/>
              <a:t>Ferramenta para automatizar o faturamento de contratos, sem necessidade de ações manuais — e em total diálogo com o SAP.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02E1ABF-CDC1-7A94-3DB8-7D7E6C55758F}"/>
              </a:ext>
            </a:extLst>
          </p:cNvPr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>
            <a:solidFill>
              <a:srgbClr val="0C155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SUA MARCA AQUI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9FFCF75-63BE-9AD6-86CF-041B6FC30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9008" y="1316442"/>
            <a:ext cx="6894907" cy="4595456"/>
          </a:xfrm>
          <a:prstGeom prst="roundRect">
            <a:avLst>
              <a:gd name="adj" fmla="val 6983"/>
            </a:avLst>
          </a:prstGeom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A9022A22-2C06-83F1-39AA-91F9199D822D}"/>
              </a:ext>
            </a:extLst>
          </p:cNvPr>
          <p:cNvSpPr/>
          <p:nvPr/>
        </p:nvSpPr>
        <p:spPr>
          <a:xfrm>
            <a:off x="4481072" y="5158227"/>
            <a:ext cx="1009654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955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30B31B12-983B-5FEF-D34F-472CC4236FF4}"/>
              </a:ext>
            </a:extLst>
          </p:cNvPr>
          <p:cNvSpPr/>
          <p:nvPr/>
        </p:nvSpPr>
        <p:spPr>
          <a:xfrm rot="20296620">
            <a:off x="-1447235" y="-2202889"/>
            <a:ext cx="9972675" cy="1136537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516A3A8-CC87-1BD5-422A-6F96B3C1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824" y="1149746"/>
            <a:ext cx="5038725" cy="329407"/>
          </a:xfrm>
        </p:spPr>
        <p:txBody>
          <a:bodyPr>
            <a:noAutofit/>
          </a:bodyPr>
          <a:lstStyle/>
          <a:p>
            <a:r>
              <a:rPr lang="pt-BR" sz="2400" dirty="0">
                <a:latin typeface="Open Sans BOLD" pitchFamily="2" charset="0"/>
                <a:ea typeface="Open Sans BOLD" pitchFamily="2" charset="0"/>
                <a:cs typeface="Open Sans BOLD" pitchFamily="2" charset="0"/>
              </a:rPr>
              <a:t>Automação de Faturamento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7F8F60-688F-75EE-4E9A-D1EFC6A38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6824" y="2044700"/>
            <a:ext cx="5682616" cy="287020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t-BR" sz="2000" dirty="0"/>
              <a:t>Disponibiliza um painel de faturamento intuitivo, além de recursos para automatizar cálculos de consumo adicional ou pró rata.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02E1ABF-CDC1-7A94-3DB8-7D7E6C55758F}"/>
              </a:ext>
            </a:extLst>
          </p:cNvPr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>
            <a:solidFill>
              <a:srgbClr val="0C155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SUA MARCA AQUI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A9022A22-2C06-83F1-39AA-91F9199D822D}"/>
              </a:ext>
            </a:extLst>
          </p:cNvPr>
          <p:cNvSpPr/>
          <p:nvPr/>
        </p:nvSpPr>
        <p:spPr>
          <a:xfrm>
            <a:off x="-504828" y="1101725"/>
            <a:ext cx="1685927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8C772E7-B6F5-1828-9826-F2F028EF1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1830" y="1561219"/>
            <a:ext cx="5168922" cy="3445090"/>
          </a:xfrm>
          <a:prstGeom prst="roundRect">
            <a:avLst>
              <a:gd name="adj" fmla="val 9509"/>
            </a:avLst>
          </a:prstGeom>
        </p:spPr>
      </p:pic>
    </p:spTree>
    <p:extLst>
      <p:ext uri="{BB962C8B-B14F-4D97-AF65-F5344CB8AC3E}">
        <p14:creationId xmlns:p14="http://schemas.microsoft.com/office/powerpoint/2010/main" val="397977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30B31B12-983B-5FEF-D34F-472CC4236FF4}"/>
              </a:ext>
            </a:extLst>
          </p:cNvPr>
          <p:cNvSpPr/>
          <p:nvPr/>
        </p:nvSpPr>
        <p:spPr>
          <a:xfrm rot="20296620">
            <a:off x="6091248" y="3294144"/>
            <a:ext cx="9972675" cy="1136537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516A3A8-CC87-1BD5-422A-6F96B3C1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824" y="1149746"/>
            <a:ext cx="5038725" cy="329407"/>
          </a:xfrm>
        </p:spPr>
        <p:txBody>
          <a:bodyPr>
            <a:noAutofit/>
          </a:bodyPr>
          <a:lstStyle/>
          <a:p>
            <a:r>
              <a:rPr lang="pt-BR" sz="2400" dirty="0">
                <a:latin typeface="Open Sans BOLD" pitchFamily="2" charset="0"/>
                <a:ea typeface="Open Sans BOLD" pitchFamily="2" charset="0"/>
                <a:cs typeface="Open Sans BOLD" pitchFamily="2" charset="0"/>
              </a:rPr>
              <a:t>Automação de Faturamento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7F8F60-688F-75EE-4E9A-D1EFC6A38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6825" y="2044699"/>
            <a:ext cx="6106127" cy="451972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t-BR" sz="2000" dirty="0"/>
              <a:t>Reduza custos com erros e retrabalhos e potencialize a produtividade dos profissionais encarregados pelo faturamento.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02E1ABF-CDC1-7A94-3DB8-7D7E6C55758F}"/>
              </a:ext>
            </a:extLst>
          </p:cNvPr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>
            <a:solidFill>
              <a:srgbClr val="0C155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SUA MARCA AQUI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A9022A22-2C06-83F1-39AA-91F9199D822D}"/>
              </a:ext>
            </a:extLst>
          </p:cNvPr>
          <p:cNvSpPr/>
          <p:nvPr/>
        </p:nvSpPr>
        <p:spPr>
          <a:xfrm>
            <a:off x="-504828" y="1101725"/>
            <a:ext cx="1685927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FB0E681-DE7C-D2D9-9FCB-CF6655808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7331" y="2459485"/>
            <a:ext cx="5230778" cy="3488928"/>
          </a:xfrm>
          <a:prstGeom prst="roundRect">
            <a:avLst>
              <a:gd name="adj" fmla="val 10071"/>
            </a:avLst>
          </a:prstGeom>
        </p:spPr>
      </p:pic>
    </p:spTree>
    <p:extLst>
      <p:ext uri="{BB962C8B-B14F-4D97-AF65-F5344CB8AC3E}">
        <p14:creationId xmlns:p14="http://schemas.microsoft.com/office/powerpoint/2010/main" val="212245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30B31B12-983B-5FEF-D34F-472CC4236FF4}"/>
              </a:ext>
            </a:extLst>
          </p:cNvPr>
          <p:cNvSpPr/>
          <p:nvPr/>
        </p:nvSpPr>
        <p:spPr>
          <a:xfrm rot="20296620">
            <a:off x="-1447235" y="-2202889"/>
            <a:ext cx="9972675" cy="1136537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516A3A8-CC87-1BD5-422A-6F96B3C1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824" y="1149746"/>
            <a:ext cx="5038725" cy="329407"/>
          </a:xfrm>
        </p:spPr>
        <p:txBody>
          <a:bodyPr>
            <a:noAutofit/>
          </a:bodyPr>
          <a:lstStyle/>
          <a:p>
            <a:r>
              <a:rPr lang="pt-BR" sz="2400" dirty="0">
                <a:latin typeface="Open Sans BOLD" pitchFamily="2" charset="0"/>
                <a:ea typeface="Open Sans BOLD" pitchFamily="2" charset="0"/>
                <a:cs typeface="Open Sans BOLD" pitchFamily="2" charset="0"/>
              </a:rPr>
              <a:t>Automação de Faturamento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7F8F60-688F-75EE-4E9A-D1EFC6A38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6825" y="2044700"/>
            <a:ext cx="4549184" cy="54964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t-BR" sz="2400" dirty="0"/>
              <a:t>Principais funcionalidades: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02E1ABF-CDC1-7A94-3DB8-7D7E6C55758F}"/>
              </a:ext>
            </a:extLst>
          </p:cNvPr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>
            <a:solidFill>
              <a:srgbClr val="0C155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SUA MARCA AQUI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A9022A22-2C06-83F1-39AA-91F9199D822D}"/>
              </a:ext>
            </a:extLst>
          </p:cNvPr>
          <p:cNvSpPr/>
          <p:nvPr/>
        </p:nvSpPr>
        <p:spPr>
          <a:xfrm>
            <a:off x="-504828" y="1101725"/>
            <a:ext cx="1685927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4ADEACDF-C0E0-6FE1-E650-0C2838467B05}"/>
              </a:ext>
            </a:extLst>
          </p:cNvPr>
          <p:cNvSpPr/>
          <p:nvPr/>
        </p:nvSpPr>
        <p:spPr>
          <a:xfrm>
            <a:off x="1266823" y="2892056"/>
            <a:ext cx="3066383" cy="2711302"/>
          </a:xfrm>
          <a:prstGeom prst="roundRect">
            <a:avLst/>
          </a:prstGeom>
          <a:solidFill>
            <a:srgbClr val="39B1BD"/>
          </a:solidFill>
          <a:ln>
            <a:noFill/>
          </a:ln>
          <a:effectLst>
            <a:outerShdw blurRad="63500" sx="102000" sy="102000" algn="c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dirty="0">
                <a:latin typeface="Open Sans BOLD" pitchFamily="2" charset="0"/>
                <a:ea typeface="Open Sans BOLD" pitchFamily="2" charset="0"/>
                <a:cs typeface="Open Sans BOLD" pitchFamily="2" charset="0"/>
              </a:rPr>
              <a:t>Painel de faturamento intuitivo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A00739FC-102F-4A34-7BB9-627A217479F8}"/>
              </a:ext>
            </a:extLst>
          </p:cNvPr>
          <p:cNvSpPr/>
          <p:nvPr/>
        </p:nvSpPr>
        <p:spPr>
          <a:xfrm>
            <a:off x="4698260" y="2892056"/>
            <a:ext cx="3066385" cy="2711302"/>
          </a:xfrm>
          <a:prstGeom prst="roundRect">
            <a:avLst/>
          </a:prstGeom>
          <a:solidFill>
            <a:srgbClr val="39B1BD"/>
          </a:solidFill>
          <a:ln>
            <a:noFill/>
          </a:ln>
          <a:effectLst>
            <a:outerShdw blurRad="63500" sx="102000" sy="102000" algn="c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dirty="0">
                <a:latin typeface="Open Sans BOLD" pitchFamily="2" charset="0"/>
                <a:ea typeface="Open Sans BOLD" pitchFamily="2" charset="0"/>
                <a:cs typeface="Open Sans BOLD" pitchFamily="2" charset="0"/>
              </a:rPr>
              <a:t>Automatização de cálculos de consumo adicional ou pró rata, sem ações manuais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DCD7D546-E4F4-9190-8BAB-36E296278DC3}"/>
              </a:ext>
            </a:extLst>
          </p:cNvPr>
          <p:cNvSpPr/>
          <p:nvPr/>
        </p:nvSpPr>
        <p:spPr>
          <a:xfrm>
            <a:off x="8129698" y="2892056"/>
            <a:ext cx="3066386" cy="2711302"/>
          </a:xfrm>
          <a:prstGeom prst="roundRect">
            <a:avLst/>
          </a:prstGeom>
          <a:solidFill>
            <a:srgbClr val="39B1BD"/>
          </a:solidFill>
          <a:ln>
            <a:noFill/>
          </a:ln>
          <a:effectLst>
            <a:outerShdw blurRad="63500" sx="102000" sy="102000" algn="c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dirty="0">
                <a:latin typeface="Open Sans BOLD" pitchFamily="2" charset="0"/>
                <a:ea typeface="Open Sans BOLD" pitchFamily="2" charset="0"/>
                <a:cs typeface="Open Sans BOLD" pitchFamily="2" charset="0"/>
              </a:rPr>
              <a:t>Faturamento correto, com textos e envios de e-mail automatizados</a:t>
            </a:r>
          </a:p>
        </p:txBody>
      </p:sp>
    </p:spTree>
    <p:extLst>
      <p:ext uri="{BB962C8B-B14F-4D97-AF65-F5344CB8AC3E}">
        <p14:creationId xmlns:p14="http://schemas.microsoft.com/office/powerpoint/2010/main" val="395806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9" grpId="0" animBg="1"/>
      <p:bldP spid="4" grpId="0" animBg="1"/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>
            <a:gsLst>
              <a:gs pos="0">
                <a:srgbClr val="0C1556"/>
              </a:gs>
              <a:gs pos="100000">
                <a:srgbClr val="060A28"/>
              </a:gs>
            </a:gsLst>
            <a:lin ang="0" scaled="0"/>
          </a:gradFill>
          <a:ln w="19050" cap="flat" cmpd="sng">
            <a:solidFill>
              <a:srgbClr val="003F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6"/>
          <p:cNvSpPr/>
          <p:nvPr/>
        </p:nvSpPr>
        <p:spPr>
          <a:xfrm rot="-4901980">
            <a:off x="8513625" y="-4846413"/>
            <a:ext cx="9972675" cy="11365376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1266824" y="1149746"/>
            <a:ext cx="6665064" cy="3007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pen Sans"/>
              <a:buNone/>
            </a:pPr>
            <a:r>
              <a:rPr lang="pt-BR" sz="6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Automação de </a:t>
            </a:r>
            <a:br>
              <a:rPr lang="pt-BR" sz="6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pt-BR" sz="6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Faturamento</a:t>
            </a:r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1266824" y="3997840"/>
            <a:ext cx="5771928" cy="73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pt-BR">
                <a:solidFill>
                  <a:schemeClr val="lt1"/>
                </a:solidFill>
              </a:rPr>
              <a:t>Exemplos de funcionalidades</a:t>
            </a:r>
            <a:endParaRPr/>
          </a:p>
        </p:txBody>
      </p:sp>
      <p:sp>
        <p:nvSpPr>
          <p:cNvPr id="37" name="Google Shape;37;p6"/>
          <p:cNvSpPr/>
          <p:nvPr/>
        </p:nvSpPr>
        <p:spPr>
          <a:xfrm>
            <a:off x="845507" y="1479355"/>
            <a:ext cx="260279" cy="2348366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6"/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 w="9525" cap="flat" cmpd="sng">
            <a:solidFill>
              <a:srgbClr val="0C15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EA69A71-5D70-38C6-74F4-EDDB2AF021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0" r="36375" b="1"/>
          <a:stretch/>
        </p:blipFill>
        <p:spPr>
          <a:xfrm>
            <a:off x="7164987" y="1528807"/>
            <a:ext cx="4380644" cy="4507452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>
            <a:gsLst>
              <a:gs pos="0">
                <a:srgbClr val="0C1556"/>
              </a:gs>
              <a:gs pos="100000">
                <a:srgbClr val="060A28"/>
              </a:gs>
            </a:gsLst>
            <a:lin ang="0" scaled="0"/>
          </a:gradFill>
          <a:ln w="19050" cap="flat" cmpd="sng">
            <a:solidFill>
              <a:srgbClr val="003F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1266824" y="1149746"/>
            <a:ext cx="5610225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None/>
            </a:pPr>
            <a:r>
              <a:rPr lang="pt-BR" sz="2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Fature automaticamente </a:t>
            </a:r>
            <a:endParaRPr/>
          </a:p>
        </p:txBody>
      </p:sp>
      <p:sp>
        <p:nvSpPr>
          <p:cNvPr id="47" name="Google Shape;47;p7"/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7"/>
          <p:cNvSpPr/>
          <p:nvPr/>
        </p:nvSpPr>
        <p:spPr>
          <a:xfrm>
            <a:off x="-504828" y="1101725"/>
            <a:ext cx="1685927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7"/>
          <p:cNvSpPr txBox="1"/>
          <p:nvPr/>
        </p:nvSpPr>
        <p:spPr>
          <a:xfrm>
            <a:off x="6877049" y="6168313"/>
            <a:ext cx="5038725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None/>
            </a:pPr>
            <a:r>
              <a:rPr lang="pt-BR" sz="14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Automação de Faturamento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" name="Google Shape;5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2075" y="1643075"/>
            <a:ext cx="8783997" cy="452525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7"/>
          <p:cNvSpPr/>
          <p:nvPr/>
        </p:nvSpPr>
        <p:spPr>
          <a:xfrm>
            <a:off x="1720753" y="2034352"/>
            <a:ext cx="3693000" cy="5505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7"/>
          <p:cNvSpPr/>
          <p:nvPr/>
        </p:nvSpPr>
        <p:spPr>
          <a:xfrm>
            <a:off x="5852303" y="2034352"/>
            <a:ext cx="3693000" cy="5505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7"/>
          <p:cNvSpPr/>
          <p:nvPr/>
        </p:nvSpPr>
        <p:spPr>
          <a:xfrm rot="5400000">
            <a:off x="1701285" y="2693986"/>
            <a:ext cx="299700" cy="2457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7"/>
          <p:cNvSpPr/>
          <p:nvPr/>
        </p:nvSpPr>
        <p:spPr>
          <a:xfrm rot="5400000">
            <a:off x="1701285" y="5619736"/>
            <a:ext cx="299700" cy="2457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7"/>
          <p:cNvSpPr/>
          <p:nvPr/>
        </p:nvSpPr>
        <p:spPr>
          <a:xfrm>
            <a:off x="4073750" y="5799025"/>
            <a:ext cx="3693000" cy="2139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206789bb7a_3_4"/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>
            <a:gsLst>
              <a:gs pos="0">
                <a:srgbClr val="0C1556"/>
              </a:gs>
              <a:gs pos="100000">
                <a:srgbClr val="060A28"/>
              </a:gs>
            </a:gsLst>
            <a:lin ang="0" scaled="0"/>
          </a:gradFill>
          <a:ln w="19050" cap="flat" cmpd="sng">
            <a:solidFill>
              <a:srgbClr val="003F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g2206789bb7a_3_4"/>
          <p:cNvSpPr txBox="1">
            <a:spLocks noGrp="1"/>
          </p:cNvSpPr>
          <p:nvPr>
            <p:ph type="title"/>
          </p:nvPr>
        </p:nvSpPr>
        <p:spPr>
          <a:xfrm>
            <a:off x="1266824" y="1149746"/>
            <a:ext cx="5610300" cy="3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None/>
            </a:pPr>
            <a:r>
              <a:rPr lang="pt-BR" sz="2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Envie por e-mail automaticamente </a:t>
            </a:r>
            <a:endParaRPr/>
          </a:p>
        </p:txBody>
      </p:sp>
      <p:sp>
        <p:nvSpPr>
          <p:cNvPr id="63" name="Google Shape;63;g2206789bb7a_3_4"/>
          <p:cNvSpPr txBox="1"/>
          <p:nvPr/>
        </p:nvSpPr>
        <p:spPr>
          <a:xfrm>
            <a:off x="9115424" y="267256"/>
            <a:ext cx="2800500" cy="3693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g2206789bb7a_3_4"/>
          <p:cNvSpPr/>
          <p:nvPr/>
        </p:nvSpPr>
        <p:spPr>
          <a:xfrm>
            <a:off x="-504828" y="1101725"/>
            <a:ext cx="1686000" cy="42540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g2206789bb7a_3_4"/>
          <p:cNvSpPr txBox="1"/>
          <p:nvPr/>
        </p:nvSpPr>
        <p:spPr>
          <a:xfrm>
            <a:off x="6877049" y="6168313"/>
            <a:ext cx="5038800" cy="3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None/>
            </a:pPr>
            <a:r>
              <a:rPr lang="pt-BR" sz="14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Automação de Faturamento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" name="Google Shape;66;g2206789bb7a_3_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2075" y="1643075"/>
            <a:ext cx="8783997" cy="452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g2206789bb7a_3_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16830" y="3558755"/>
            <a:ext cx="6840375" cy="136807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g2206789bb7a_3_4"/>
          <p:cNvSpPr/>
          <p:nvPr/>
        </p:nvSpPr>
        <p:spPr>
          <a:xfrm>
            <a:off x="3216822" y="3548515"/>
            <a:ext cx="6840300" cy="13680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8"/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>
            <a:gsLst>
              <a:gs pos="0">
                <a:srgbClr val="0C1556"/>
              </a:gs>
              <a:gs pos="100000">
                <a:srgbClr val="060A28"/>
              </a:gs>
            </a:gsLst>
            <a:lin ang="0" scaled="0"/>
          </a:gradFill>
          <a:ln w="19050" cap="flat" cmpd="sng">
            <a:solidFill>
              <a:srgbClr val="003F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8"/>
          <p:cNvSpPr txBox="1">
            <a:spLocks noGrp="1"/>
          </p:cNvSpPr>
          <p:nvPr>
            <p:ph type="title"/>
          </p:nvPr>
        </p:nvSpPr>
        <p:spPr>
          <a:xfrm>
            <a:off x="1266824" y="1149746"/>
            <a:ext cx="6386001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None/>
            </a:pPr>
            <a:r>
              <a:rPr lang="pt-BR" sz="2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Aplique descontos e recalcule parcelas</a:t>
            </a:r>
            <a:endParaRPr/>
          </a:p>
        </p:txBody>
      </p:sp>
      <p:sp>
        <p:nvSpPr>
          <p:cNvPr id="76" name="Google Shape;76;p8"/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8"/>
          <p:cNvSpPr/>
          <p:nvPr/>
        </p:nvSpPr>
        <p:spPr>
          <a:xfrm>
            <a:off x="-504828" y="1101725"/>
            <a:ext cx="1685927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" name="Google Shape;78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3142" y="1897912"/>
            <a:ext cx="10232057" cy="412328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8"/>
          <p:cNvSpPr txBox="1"/>
          <p:nvPr/>
        </p:nvSpPr>
        <p:spPr>
          <a:xfrm>
            <a:off x="6877049" y="6168313"/>
            <a:ext cx="5038800" cy="3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None/>
            </a:pPr>
            <a:r>
              <a:rPr lang="pt-BR" sz="14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Automação de Faturamento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Cores White Label">
      <a:dk1>
        <a:srgbClr val="0C1556"/>
      </a:dk1>
      <a:lt1>
        <a:sysClr val="window" lastClr="FFFFFF"/>
      </a:lt1>
      <a:dk2>
        <a:srgbClr val="525659"/>
      </a:dk2>
      <a:lt2>
        <a:srgbClr val="E8E8E8"/>
      </a:lt2>
      <a:accent1>
        <a:srgbClr val="0096B4"/>
      </a:accent1>
      <a:accent2>
        <a:srgbClr val="FF7341"/>
      </a:accent2>
      <a:accent3>
        <a:srgbClr val="0B6870"/>
      </a:accent3>
      <a:accent4>
        <a:srgbClr val="39B1BD"/>
      </a:accent4>
      <a:accent5>
        <a:srgbClr val="FFD163"/>
      </a:accent5>
      <a:accent6>
        <a:srgbClr val="4EA72E"/>
      </a:accent6>
      <a:hlink>
        <a:srgbClr val="669BF7"/>
      </a:hlink>
      <a:folHlink>
        <a:srgbClr val="281FD7"/>
      </a:folHlink>
    </a:clrScheme>
    <a:fontScheme name="Personalizada 1">
      <a:majorFont>
        <a:latin typeface="Oxygen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232</Words>
  <Application>Microsoft Office PowerPoint</Application>
  <PresentationFormat>Widescreen</PresentationFormat>
  <Paragraphs>51</Paragraphs>
  <Slides>11</Slides>
  <Notes>7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7" baseType="lpstr">
      <vt:lpstr>Arial</vt:lpstr>
      <vt:lpstr>Open Sans</vt:lpstr>
      <vt:lpstr>Aptos</vt:lpstr>
      <vt:lpstr>Open Sans SemiBold</vt:lpstr>
      <vt:lpstr>Open Sans BOLD</vt:lpstr>
      <vt:lpstr>Tema do Office</vt:lpstr>
      <vt:lpstr>Apresentação do PowerPoint</vt:lpstr>
      <vt:lpstr>Automação de Faturamento</vt:lpstr>
      <vt:lpstr>Automação de Faturamento</vt:lpstr>
      <vt:lpstr>Automação de Faturamento</vt:lpstr>
      <vt:lpstr>Automação de Faturamento</vt:lpstr>
      <vt:lpstr>Automação de  Faturamento</vt:lpstr>
      <vt:lpstr>Fature automaticamente </vt:lpstr>
      <vt:lpstr>Envie por e-mail automaticamente </vt:lpstr>
      <vt:lpstr>Aplique descontos e recalcule parcelas</vt:lpstr>
      <vt:lpstr>Acompanhe o histórico de faturamentos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Geislayne M. Silva</dc:creator>
  <cp:lastModifiedBy>Geislayne M. Silva</cp:lastModifiedBy>
  <cp:revision>12</cp:revision>
  <dcterms:created xsi:type="dcterms:W3CDTF">2024-05-20T11:33:30Z</dcterms:created>
  <dcterms:modified xsi:type="dcterms:W3CDTF">2024-08-29T13:30:14Z</dcterms:modified>
</cp:coreProperties>
</file>