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0" r:id="rId4"/>
    <p:sldId id="262" r:id="rId5"/>
    <p:sldId id="277" r:id="rId6"/>
    <p:sldId id="261" r:id="rId7"/>
    <p:sldId id="278" r:id="rId8"/>
    <p:sldId id="257" r:id="rId9"/>
    <p:sldId id="279" r:id="rId10"/>
    <p:sldId id="259" r:id="rId11"/>
    <p:sldId id="280" r:id="rId12"/>
    <p:sldId id="281" r:id="rId13"/>
    <p:sldId id="272" r:id="rId14"/>
  </p:sldIdLst>
  <p:sldSz cx="12192000" cy="6858000"/>
  <p:notesSz cx="6858000" cy="9144000"/>
  <p:embeddedFontLst>
    <p:embeddedFont>
      <p:font typeface="Open Sans" panose="020B0606030504020204" pitchFamily="34" charset="0"/>
      <p:regular r:id="rId16"/>
      <p:bold r:id="rId17"/>
      <p:italic r:id="rId18"/>
      <p:boldItalic r:id="rId19"/>
    </p:embeddedFont>
    <p:embeddedFont>
      <p:font typeface="Open Sans BOLD" panose="020B0806030504020204" charset="0"/>
      <p:bold r:id="rId20"/>
    </p:embeddedFont>
    <p:embeddedFont>
      <p:font typeface="Open Sans SemiBold" panose="020B0706030804020204" pitchFamily="34" charset="0"/>
      <p:bold r:id="rId21"/>
      <p:boldItalic r:id="rId2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5659"/>
    <a:srgbClr val="39B1BD"/>
    <a:srgbClr val="0C1556"/>
    <a:srgbClr val="060A28"/>
    <a:srgbClr val="080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1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2D8E1-DF0C-4431-80FC-6BEC51F9F490}" type="datetimeFigureOut">
              <a:rPr lang="pt-BR" smtClean="0"/>
              <a:t>29/08/2024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A69D2-D714-4081-85F7-524C690542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89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A69D2-D714-4081-85F7-524C6905422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26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A69D2-D714-4081-85F7-524C6905422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795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A69D2-D714-4081-85F7-524C6905422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521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" name="Google Shape;3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" name="Google Shape;4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" name="Google Shape;5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206789bb7a_3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g2206789bb7a_3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" name="Google Shape;65;g2206789bb7a_3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f443be825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g2f443be825f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" name="Google Shape;77;g2f443be825f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206789bb7a_3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2206789bb7a_3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g2206789bb7a_3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F3A97-082C-BDB2-147D-E35F4649A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CC5BE5-79CF-D189-CED2-929BCCA6D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DB42A3-7608-DA88-1066-D94C498C3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B34-0772-43D0-8CE9-D03B40BE7FD7}" type="datetimeFigureOut">
              <a:rPr lang="pt-BR" smtClean="0"/>
              <a:t>29/08/2024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932D48-E0E4-5350-7AF9-263A1575D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454181-278B-3161-EB87-D3355C706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23B3-57B7-42E0-B65D-25F94D52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688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8D0AC-2FFF-6EAF-98D8-C5BBAA6D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D19850-475E-0BBE-D2FE-26A4E4903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544F39-85D6-7AA0-77DF-9CB1803D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0B34-0772-43D0-8CE9-D03B40BE7FD7}" type="datetimeFigureOut">
              <a:rPr lang="pt-BR" smtClean="0"/>
              <a:t>29/08/2024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DBC806-E6DA-292F-AC53-13049A0B6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6237FF-596C-8DC3-9D49-D18183160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23B3-57B7-42E0-B65D-25F94D52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34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52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C761E2A-57A4-079F-9C15-A96B7D0FC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F11C8E-40E7-7CFB-4D22-40EEA59AD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7614C9-C305-1CA5-B007-DFD23B966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860B34-0772-43D0-8CE9-D03B40BE7FD7}" type="datetimeFigureOut">
              <a:rPr lang="pt-BR" smtClean="0"/>
              <a:t>29/08/2024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F8B321-CBDC-1D0D-62CD-9D63906F1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42CDAC-AD67-FD20-23C4-AD17D58F3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C523B3-57B7-42E0-B65D-25F94D52E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70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25659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25659"/>
          </a:solidFill>
          <a:latin typeface="Open Sans SemiBold" pitchFamily="2" charset="0"/>
          <a:ea typeface="Open Sans SemiBold" pitchFamily="2" charset="0"/>
          <a:cs typeface="Open Sans SemiBold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25659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25659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D02098-09CB-11BB-1AF8-384A602C0E4F}"/>
              </a:ext>
            </a:extLst>
          </p:cNvPr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 flip="none" rotWithShape="1">
            <a:gsLst>
              <a:gs pos="0">
                <a:srgbClr val="0C1556"/>
              </a:gs>
              <a:gs pos="100000">
                <a:srgbClr val="060A28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D12A930-56E2-BF59-0E98-92228AC322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11394" y="-102108"/>
            <a:ext cx="12633838" cy="7081266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5BFB72D-8DCB-A5D3-89FD-0A975C7A124B}"/>
              </a:ext>
            </a:extLst>
          </p:cNvPr>
          <p:cNvSpPr/>
          <p:nvPr/>
        </p:nvSpPr>
        <p:spPr>
          <a:xfrm>
            <a:off x="1871662" y="-1076324"/>
            <a:ext cx="8448675" cy="55911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DDD86C-8783-5FAB-FF10-E80675E81F74}"/>
              </a:ext>
            </a:extLst>
          </p:cNvPr>
          <p:cNvSpPr txBox="1"/>
          <p:nvPr/>
        </p:nvSpPr>
        <p:spPr>
          <a:xfrm>
            <a:off x="4695824" y="753031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0963735-5D45-8F92-4FE8-68F06D39DBCD}"/>
              </a:ext>
            </a:extLst>
          </p:cNvPr>
          <p:cNvSpPr txBox="1"/>
          <p:nvPr/>
        </p:nvSpPr>
        <p:spPr>
          <a:xfrm>
            <a:off x="2907506" y="1865592"/>
            <a:ext cx="63960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Recursos para incorporar mais processos ao</a:t>
            </a:r>
          </a:p>
          <a:p>
            <a:pPr algn="ctr"/>
            <a:r>
              <a:rPr lang="pt-BR" sz="4000" dirty="0">
                <a:solidFill>
                  <a:srgbClr val="39B1BD"/>
                </a:solidFill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SAP Business </a:t>
            </a:r>
            <a:r>
              <a:rPr lang="pt-BR" sz="4000" dirty="0" err="1">
                <a:solidFill>
                  <a:srgbClr val="39B1BD"/>
                </a:solidFill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One</a:t>
            </a:r>
            <a:endParaRPr lang="pt-BR" sz="4000" dirty="0">
              <a:solidFill>
                <a:srgbClr val="39B1BD"/>
              </a:solidFill>
              <a:latin typeface="Open Sans BOLD" pitchFamily="2" charset="0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C021EDC-65B1-A67F-09C3-11DE594CA1BD}"/>
              </a:ext>
            </a:extLst>
          </p:cNvPr>
          <p:cNvSpPr/>
          <p:nvPr/>
        </p:nvSpPr>
        <p:spPr>
          <a:xfrm>
            <a:off x="3771900" y="4302125"/>
            <a:ext cx="4667250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397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206789bb7a_3_65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2206789bb7a_3_65"/>
          <p:cNvSpPr txBox="1">
            <a:spLocks noGrp="1"/>
          </p:cNvSpPr>
          <p:nvPr>
            <p:ph type="title"/>
          </p:nvPr>
        </p:nvSpPr>
        <p:spPr>
          <a:xfrm>
            <a:off x="1266825" y="1149750"/>
            <a:ext cx="104001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Defina a obrigatoriedade de preenchimento campos em um clique</a:t>
            </a:r>
            <a:endParaRPr/>
          </a:p>
        </p:txBody>
      </p:sp>
      <p:sp>
        <p:nvSpPr>
          <p:cNvPr id="69" name="Google Shape;69;g2206789bb7a_3_65"/>
          <p:cNvSpPr txBox="1"/>
          <p:nvPr/>
        </p:nvSpPr>
        <p:spPr>
          <a:xfrm>
            <a:off x="9115424" y="267256"/>
            <a:ext cx="2800500" cy="369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2206789bb7a_3_65"/>
          <p:cNvSpPr/>
          <p:nvPr/>
        </p:nvSpPr>
        <p:spPr>
          <a:xfrm>
            <a:off x="-504828" y="1101725"/>
            <a:ext cx="1686000" cy="42540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2206789bb7a_3_65"/>
          <p:cNvSpPr txBox="1"/>
          <p:nvPr/>
        </p:nvSpPr>
        <p:spPr>
          <a:xfrm>
            <a:off x="6877049" y="6168313"/>
            <a:ext cx="50388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Aceleradores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g2206789bb7a_3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125" y="1667924"/>
            <a:ext cx="8267128" cy="45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g2206789bb7a_3_65"/>
          <p:cNvSpPr/>
          <p:nvPr/>
        </p:nvSpPr>
        <p:spPr>
          <a:xfrm>
            <a:off x="1677552" y="2621769"/>
            <a:ext cx="1686000" cy="2140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f443be825f_1_0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g2f443be825f_1_0"/>
          <p:cNvSpPr txBox="1">
            <a:spLocks noGrp="1"/>
          </p:cNvSpPr>
          <p:nvPr>
            <p:ph type="title"/>
          </p:nvPr>
        </p:nvSpPr>
        <p:spPr>
          <a:xfrm>
            <a:off x="1266825" y="1149750"/>
            <a:ext cx="104001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API de conexão facilitada com o SAP </a:t>
            </a:r>
            <a:endParaRPr/>
          </a:p>
        </p:txBody>
      </p:sp>
      <p:sp>
        <p:nvSpPr>
          <p:cNvPr id="81" name="Google Shape;81;g2f443be825f_1_0"/>
          <p:cNvSpPr txBox="1"/>
          <p:nvPr/>
        </p:nvSpPr>
        <p:spPr>
          <a:xfrm>
            <a:off x="9115424" y="267256"/>
            <a:ext cx="2800500" cy="369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g2f443be825f_1_0"/>
          <p:cNvSpPr/>
          <p:nvPr/>
        </p:nvSpPr>
        <p:spPr>
          <a:xfrm>
            <a:off x="-504828" y="1101725"/>
            <a:ext cx="1686000" cy="42540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g2f443be825f_1_0"/>
          <p:cNvSpPr txBox="1"/>
          <p:nvPr/>
        </p:nvSpPr>
        <p:spPr>
          <a:xfrm>
            <a:off x="6877049" y="6168313"/>
            <a:ext cx="50388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Aceleradores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g2f443be825f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4993" y="1632075"/>
            <a:ext cx="5212055" cy="4865651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85" name="Google Shape;85;g2f443be825f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7050" y="3529675"/>
            <a:ext cx="4775550" cy="240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206789bb7a_3_77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g2206789bb7a_3_77"/>
          <p:cNvSpPr txBox="1">
            <a:spLocks noGrp="1"/>
          </p:cNvSpPr>
          <p:nvPr>
            <p:ph type="title"/>
          </p:nvPr>
        </p:nvSpPr>
        <p:spPr>
          <a:xfrm>
            <a:off x="1266825" y="1149750"/>
            <a:ext cx="104001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Customize Checklist’s</a:t>
            </a:r>
            <a:endParaRPr/>
          </a:p>
        </p:txBody>
      </p:sp>
      <p:sp>
        <p:nvSpPr>
          <p:cNvPr id="93" name="Google Shape;93;g2206789bb7a_3_77"/>
          <p:cNvSpPr txBox="1"/>
          <p:nvPr/>
        </p:nvSpPr>
        <p:spPr>
          <a:xfrm>
            <a:off x="9115424" y="267256"/>
            <a:ext cx="2800500" cy="369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2206789bb7a_3_77"/>
          <p:cNvSpPr/>
          <p:nvPr/>
        </p:nvSpPr>
        <p:spPr>
          <a:xfrm>
            <a:off x="-504828" y="1101725"/>
            <a:ext cx="1686000" cy="42540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2206789bb7a_3_77"/>
          <p:cNvSpPr txBox="1"/>
          <p:nvPr/>
        </p:nvSpPr>
        <p:spPr>
          <a:xfrm>
            <a:off x="6877049" y="6168313"/>
            <a:ext cx="50388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Aceleradores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g2206789bb7a_3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275" y="1706275"/>
            <a:ext cx="6107900" cy="289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2206789bb7a_3_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6205" y="3429000"/>
            <a:ext cx="5699720" cy="273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D02098-09CB-11BB-1AF8-384A602C0E4F}"/>
              </a:ext>
            </a:extLst>
          </p:cNvPr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 flip="none" rotWithShape="1">
            <a:gsLst>
              <a:gs pos="0">
                <a:srgbClr val="0C1556"/>
              </a:gs>
              <a:gs pos="100000">
                <a:srgbClr val="060A28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D12A930-56E2-BF59-0E98-92228AC322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20919" y="-225823"/>
            <a:ext cx="12633838" cy="7081266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5BFB72D-8DCB-A5D3-89FD-0A975C7A124B}"/>
              </a:ext>
            </a:extLst>
          </p:cNvPr>
          <p:cNvSpPr/>
          <p:nvPr/>
        </p:nvSpPr>
        <p:spPr>
          <a:xfrm>
            <a:off x="-1541389" y="633413"/>
            <a:ext cx="8782161" cy="5591174"/>
          </a:xfrm>
          <a:prstGeom prst="roundRect">
            <a:avLst>
              <a:gd name="adj" fmla="val 69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DDD86C-8783-5FAB-FF10-E80675E81F74}"/>
              </a:ext>
            </a:extLst>
          </p:cNvPr>
          <p:cNvSpPr txBox="1"/>
          <p:nvPr/>
        </p:nvSpPr>
        <p:spPr>
          <a:xfrm>
            <a:off x="1233246" y="1183385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C021EDC-65B1-A67F-09C3-11DE594CA1BD}"/>
              </a:ext>
            </a:extLst>
          </p:cNvPr>
          <p:cNvSpPr/>
          <p:nvPr/>
        </p:nvSpPr>
        <p:spPr>
          <a:xfrm>
            <a:off x="6666613" y="5152729"/>
            <a:ext cx="1148318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85CA9F8D-B040-4B77-69C9-B0248C801404}"/>
              </a:ext>
            </a:extLst>
          </p:cNvPr>
          <p:cNvSpPr txBox="1">
            <a:spLocks/>
          </p:cNvSpPr>
          <p:nvPr/>
        </p:nvSpPr>
        <p:spPr>
          <a:xfrm>
            <a:off x="1233246" y="2003425"/>
            <a:ext cx="6134100" cy="3972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65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65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2565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25659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t-BR" sz="1800" dirty="0"/>
              <a:t>Nome: Contato 01</a:t>
            </a:r>
          </a:p>
          <a:p>
            <a:pPr algn="l">
              <a:lnSpc>
                <a:spcPct val="100000"/>
              </a:lnSpc>
            </a:pPr>
            <a:r>
              <a:rPr lang="pt-BR" sz="1800" dirty="0"/>
              <a:t>E-mail: contato01@contato.com.br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  <a:p>
            <a:pPr algn="l">
              <a:lnSpc>
                <a:spcPct val="100000"/>
              </a:lnSpc>
            </a:pPr>
            <a:r>
              <a:rPr lang="pt-BR" sz="1800" dirty="0"/>
              <a:t>Nome: Contato 02</a:t>
            </a:r>
          </a:p>
          <a:p>
            <a:pPr algn="l">
              <a:lnSpc>
                <a:spcPct val="100000"/>
              </a:lnSpc>
            </a:pPr>
            <a:r>
              <a:rPr lang="pt-BR" sz="1800" dirty="0"/>
              <a:t>E-mail: contato02@contato.com.br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  <a:p>
            <a:pPr algn="l">
              <a:lnSpc>
                <a:spcPct val="100000"/>
              </a:lnSpc>
            </a:pPr>
            <a:r>
              <a:rPr lang="pt-BR" sz="1800" dirty="0"/>
              <a:t>Nome: Contato 03</a:t>
            </a:r>
          </a:p>
          <a:p>
            <a:pPr algn="l">
              <a:lnSpc>
                <a:spcPct val="100000"/>
              </a:lnSpc>
            </a:pPr>
            <a:r>
              <a:rPr lang="pt-BR" sz="1800" dirty="0"/>
              <a:t>E-mail: contato03@contato.com.br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  <a:p>
            <a:pPr algn="l">
              <a:lnSpc>
                <a:spcPct val="100000"/>
              </a:lnSpc>
            </a:pPr>
            <a:r>
              <a:rPr lang="pt-BR" sz="1800" dirty="0"/>
              <a:t>Site: www.exemplo.com.br</a:t>
            </a:r>
          </a:p>
          <a:p>
            <a:pPr algn="l">
              <a:lnSpc>
                <a:spcPct val="100000"/>
              </a:lnSpc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8639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2FFAA3E-B225-2082-B0A8-1D2D75484D6C}"/>
              </a:ext>
            </a:extLst>
          </p:cNvPr>
          <p:cNvSpPr/>
          <p:nvPr/>
        </p:nvSpPr>
        <p:spPr>
          <a:xfrm rot="20296620">
            <a:off x="-2557231" y="-568068"/>
            <a:ext cx="7154070" cy="67724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75" y="1660525"/>
            <a:ext cx="5562500" cy="1325563"/>
          </a:xfrm>
        </p:spPr>
        <p:txBody>
          <a:bodyPr/>
          <a:lstStyle/>
          <a:p>
            <a:r>
              <a:rPr lang="pt-BR" dirty="0"/>
              <a:t>Aceleradores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674" y="3121025"/>
            <a:ext cx="6200775" cy="19558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dirty="0"/>
              <a:t>Conjunto de ferramentas para simplificar e dinamizar serviços no ecossistema SAP.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5C2F7AD-551B-2E13-9077-D1C5F8A76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5148" y="1434582"/>
            <a:ext cx="6821047" cy="4542817"/>
          </a:xfrm>
          <a:prstGeom prst="roundRect">
            <a:avLst>
              <a:gd name="adj" fmla="val 5299"/>
            </a:avLst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4481072" y="5158227"/>
            <a:ext cx="1009654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955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B31B12-983B-5FEF-D34F-472CC4236FF4}"/>
              </a:ext>
            </a:extLst>
          </p:cNvPr>
          <p:cNvSpPr/>
          <p:nvPr/>
        </p:nvSpPr>
        <p:spPr>
          <a:xfrm rot="20296620">
            <a:off x="-1447235" y="-2202889"/>
            <a:ext cx="9972675" cy="113653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</p:spPr>
        <p:txBody>
          <a:bodyPr>
            <a:noAutofit/>
          </a:bodyPr>
          <a:lstStyle/>
          <a:p>
            <a:r>
              <a:rPr lang="pt-BR" sz="24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Aceleradores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24" y="2044700"/>
            <a:ext cx="5682616" cy="28702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Conte com funcionalidades que dão maior velocidade e eficácia às estratégias comerciais, à prestação de serviços de consultoria de implantação e de sustentação do SAP.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9DC5177-E6D9-53E5-F9CD-3935EF69E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377" y="1466971"/>
            <a:ext cx="5351900" cy="3567042"/>
          </a:xfrm>
          <a:prstGeom prst="roundRect">
            <a:avLst>
              <a:gd name="adj" fmla="val 6774"/>
            </a:avLst>
          </a:prstGeom>
        </p:spPr>
      </p:pic>
    </p:spTree>
    <p:extLst>
      <p:ext uri="{BB962C8B-B14F-4D97-AF65-F5344CB8AC3E}">
        <p14:creationId xmlns:p14="http://schemas.microsoft.com/office/powerpoint/2010/main" val="397977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B31B12-983B-5FEF-D34F-472CC4236FF4}"/>
              </a:ext>
            </a:extLst>
          </p:cNvPr>
          <p:cNvSpPr/>
          <p:nvPr/>
        </p:nvSpPr>
        <p:spPr>
          <a:xfrm rot="20296620">
            <a:off x="6091248" y="3294144"/>
            <a:ext cx="9972675" cy="113653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</p:spPr>
        <p:txBody>
          <a:bodyPr>
            <a:noAutofit/>
          </a:bodyPr>
          <a:lstStyle/>
          <a:p>
            <a:r>
              <a:rPr lang="pt-BR" sz="24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Aceleradores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24" y="1736660"/>
            <a:ext cx="6962775" cy="451972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sz="2400" dirty="0"/>
              <a:t>Automatize o controle de impostos:</a:t>
            </a:r>
          </a:p>
          <a:p>
            <a:pPr>
              <a:lnSpc>
                <a:spcPct val="100000"/>
              </a:lnSpc>
            </a:pPr>
            <a:r>
              <a:rPr lang="pt-BR" sz="1800" dirty="0"/>
              <a:t>Acesso via navegador;</a:t>
            </a:r>
          </a:p>
          <a:p>
            <a:pPr>
              <a:lnSpc>
                <a:spcPct val="100000"/>
              </a:lnSpc>
            </a:pPr>
            <a:r>
              <a:rPr lang="pt-BR" sz="1800" dirty="0"/>
              <a:t>Dicionário dinâmico;</a:t>
            </a:r>
          </a:p>
          <a:p>
            <a:pPr>
              <a:lnSpc>
                <a:spcPct val="100000"/>
              </a:lnSpc>
            </a:pPr>
            <a:r>
              <a:rPr lang="pt-BR" sz="1800" dirty="0"/>
              <a:t>Cadastros e lançamentos mais racionais;</a:t>
            </a:r>
          </a:p>
          <a:p>
            <a:pPr>
              <a:lnSpc>
                <a:spcPct val="100000"/>
              </a:lnSpc>
            </a:pPr>
            <a:r>
              <a:rPr lang="pt-BR" sz="1800" dirty="0"/>
              <a:t>Cadastros e lançamentos (esboço de NF de saída e entrada);</a:t>
            </a:r>
          </a:p>
          <a:p>
            <a:pPr>
              <a:lnSpc>
                <a:spcPct val="100000"/>
              </a:lnSpc>
            </a:pPr>
            <a:r>
              <a:rPr lang="pt-BR" sz="1800" dirty="0"/>
              <a:t>Configuração automática de impostos; </a:t>
            </a:r>
          </a:p>
          <a:p>
            <a:pPr>
              <a:lnSpc>
                <a:spcPct val="100000"/>
              </a:lnSpc>
            </a:pPr>
            <a:r>
              <a:rPr lang="pt-BR" sz="1800" dirty="0"/>
              <a:t>Perfis de usuários facilitados;</a:t>
            </a:r>
          </a:p>
          <a:p>
            <a:pPr>
              <a:lnSpc>
                <a:spcPct val="100000"/>
              </a:lnSpc>
            </a:pPr>
            <a:r>
              <a:rPr lang="pt-BR" sz="1800" dirty="0"/>
              <a:t>Documentos com PDF disponível e personalização de cabeçalho;</a:t>
            </a:r>
          </a:p>
          <a:p>
            <a:pPr>
              <a:lnSpc>
                <a:spcPct val="100000"/>
              </a:lnSpc>
            </a:pPr>
            <a:r>
              <a:rPr lang="pt-BR" sz="1800" dirty="0"/>
              <a:t>Obrigatoriedade de preenchimento de campos por usuários/documentos.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3DCFA54-F966-F079-E732-21C9E9269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764" y="2404247"/>
            <a:ext cx="4730203" cy="3152680"/>
          </a:xfrm>
          <a:prstGeom prst="roundRect">
            <a:avLst>
              <a:gd name="adj" fmla="val 5439"/>
            </a:avLst>
          </a:prstGeom>
        </p:spPr>
      </p:pic>
    </p:spTree>
    <p:extLst>
      <p:ext uri="{BB962C8B-B14F-4D97-AF65-F5344CB8AC3E}">
        <p14:creationId xmlns:p14="http://schemas.microsoft.com/office/powerpoint/2010/main" val="212245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B31B12-983B-5FEF-D34F-472CC4236FF4}"/>
              </a:ext>
            </a:extLst>
          </p:cNvPr>
          <p:cNvSpPr/>
          <p:nvPr/>
        </p:nvSpPr>
        <p:spPr>
          <a:xfrm rot="20296620">
            <a:off x="8140439" y="772325"/>
            <a:ext cx="9972675" cy="113653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</p:spPr>
        <p:txBody>
          <a:bodyPr>
            <a:noAutofit/>
          </a:bodyPr>
          <a:lstStyle/>
          <a:p>
            <a:r>
              <a:rPr lang="pt-BR" sz="24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Aceleradores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75FA4C63-EF04-142C-B71E-58D895547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24" y="2044700"/>
            <a:ext cx="5124449" cy="363544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Preencha campos automaticamente via consultas personalizadas.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Personalize checklists com questões e croquis dinâmicos.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dirty="0"/>
              <a:t>Aproveite uma série de funcionalidades para mitigar as dificuldades de escalar e rentabilizar as operações no SAP.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70C42AE-89F0-19C4-7C32-AE50A1E6E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880" y="2302880"/>
            <a:ext cx="4681085" cy="3119943"/>
          </a:xfrm>
          <a:prstGeom prst="roundRect">
            <a:avLst>
              <a:gd name="adj" fmla="val 4176"/>
            </a:avLst>
          </a:prstGeom>
        </p:spPr>
      </p:pic>
    </p:spTree>
    <p:extLst>
      <p:ext uri="{BB962C8B-B14F-4D97-AF65-F5344CB8AC3E}">
        <p14:creationId xmlns:p14="http://schemas.microsoft.com/office/powerpoint/2010/main" val="361400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B31B12-983B-5FEF-D34F-472CC4236FF4}"/>
              </a:ext>
            </a:extLst>
          </p:cNvPr>
          <p:cNvSpPr/>
          <p:nvPr/>
        </p:nvSpPr>
        <p:spPr>
          <a:xfrm rot="20296620">
            <a:off x="-1447235" y="-2202889"/>
            <a:ext cx="9972675" cy="113653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16A3A8-CC87-1BD5-422A-6F96B3C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</p:spPr>
        <p:txBody>
          <a:bodyPr>
            <a:noAutofit/>
          </a:bodyPr>
          <a:lstStyle/>
          <a:p>
            <a:r>
              <a:rPr lang="pt-BR" sz="24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Aceleradores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8F60-688F-75EE-4E9A-D1EFC6A3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25" y="2044700"/>
            <a:ext cx="4549184" cy="54964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400" dirty="0"/>
              <a:t>Principais funcionalidades: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2E1ABF-CDC1-7A94-3DB8-7D7E6C55758F}"/>
              </a:ext>
            </a:extLst>
          </p:cNvPr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>
            <a:solidFill>
              <a:srgbClr val="0C15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SUA MARCA AQUI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9022A22-2C06-83F1-39AA-91F9199D822D}"/>
              </a:ext>
            </a:extLst>
          </p:cNvPr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ADEACDF-C0E0-6FE1-E650-0C2838467B05}"/>
              </a:ext>
            </a:extLst>
          </p:cNvPr>
          <p:cNvSpPr/>
          <p:nvPr/>
        </p:nvSpPr>
        <p:spPr>
          <a:xfrm>
            <a:off x="1266823" y="2892056"/>
            <a:ext cx="3066383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Incorporação de processos ao SAP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00739FC-102F-4A34-7BB9-627A217479F8}"/>
              </a:ext>
            </a:extLst>
          </p:cNvPr>
          <p:cNvSpPr/>
          <p:nvPr/>
        </p:nvSpPr>
        <p:spPr>
          <a:xfrm>
            <a:off x="4698260" y="2892056"/>
            <a:ext cx="3066385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Soluções com acesso web via navegador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CD7D546-E4F4-9190-8BAB-36E296278DC3}"/>
              </a:ext>
            </a:extLst>
          </p:cNvPr>
          <p:cNvSpPr/>
          <p:nvPr/>
        </p:nvSpPr>
        <p:spPr>
          <a:xfrm>
            <a:off x="8129698" y="2892056"/>
            <a:ext cx="3066386" cy="2711302"/>
          </a:xfrm>
          <a:prstGeom prst="roundRect">
            <a:avLst/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Open Sans BOLD" pitchFamily="2" charset="0"/>
                <a:ea typeface="Open Sans BOLD" pitchFamily="2" charset="0"/>
                <a:cs typeface="Open Sans BOLD" pitchFamily="2" charset="0"/>
              </a:rPr>
              <a:t>Integrações com a API LOC1 </a:t>
            </a:r>
            <a:r>
              <a:rPr lang="pt-BR" sz="2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(fácil de usar)</a:t>
            </a:r>
          </a:p>
        </p:txBody>
      </p:sp>
    </p:spTree>
    <p:extLst>
      <p:ext uri="{BB962C8B-B14F-4D97-AF65-F5344CB8AC3E}">
        <p14:creationId xmlns:p14="http://schemas.microsoft.com/office/powerpoint/2010/main" val="395806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4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2"/>
          <p:cNvSpPr/>
          <p:nvPr/>
        </p:nvSpPr>
        <p:spPr>
          <a:xfrm rot="-4901980">
            <a:off x="8513625" y="-4846413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2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6665064" cy="300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r>
              <a:rPr lang="pt-BR" sz="6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Aceleradores</a:t>
            </a:r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1"/>
          </p:nvPr>
        </p:nvSpPr>
        <p:spPr>
          <a:xfrm>
            <a:off x="1266824" y="3997840"/>
            <a:ext cx="5771928" cy="73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pt-BR">
                <a:solidFill>
                  <a:schemeClr val="lt1"/>
                </a:solidFill>
              </a:rPr>
              <a:t>Exemplos de funcionalidades</a:t>
            </a:r>
            <a:endParaRPr/>
          </a:p>
        </p:txBody>
      </p:sp>
      <p:sp>
        <p:nvSpPr>
          <p:cNvPr id="37" name="Google Shape;37;p22"/>
          <p:cNvSpPr/>
          <p:nvPr/>
        </p:nvSpPr>
        <p:spPr>
          <a:xfrm>
            <a:off x="845507" y="1479355"/>
            <a:ext cx="260279" cy="2348366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2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0971839-2527-B29F-065B-028F6C0454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07" t="-139" r="10919" b="139"/>
          <a:stretch/>
        </p:blipFill>
        <p:spPr>
          <a:xfrm flipH="1">
            <a:off x="7156963" y="1506092"/>
            <a:ext cx="4380644" cy="450745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6102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Acesse recursos SAP via celular</a:t>
            </a:r>
            <a:endParaRPr/>
          </a:p>
        </p:txBody>
      </p:sp>
      <p:sp>
        <p:nvSpPr>
          <p:cNvPr id="47" name="Google Shape;47;p23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3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3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Aceleradores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7727" y="1787575"/>
            <a:ext cx="4839201" cy="471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4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4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6386001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Preencha campos automaticamente</a:t>
            </a:r>
            <a:endParaRPr/>
          </a:p>
        </p:txBody>
      </p:sp>
      <p:sp>
        <p:nvSpPr>
          <p:cNvPr id="58" name="Google Shape;58;p24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4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4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Aceleradores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350" y="1527172"/>
            <a:ext cx="9165527" cy="469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Cores White Label">
      <a:dk1>
        <a:srgbClr val="0C1556"/>
      </a:dk1>
      <a:lt1>
        <a:sysClr val="window" lastClr="FFFFFF"/>
      </a:lt1>
      <a:dk2>
        <a:srgbClr val="525659"/>
      </a:dk2>
      <a:lt2>
        <a:srgbClr val="E8E8E8"/>
      </a:lt2>
      <a:accent1>
        <a:srgbClr val="0096B4"/>
      </a:accent1>
      <a:accent2>
        <a:srgbClr val="FF7341"/>
      </a:accent2>
      <a:accent3>
        <a:srgbClr val="0B6870"/>
      </a:accent3>
      <a:accent4>
        <a:srgbClr val="39B1BD"/>
      </a:accent4>
      <a:accent5>
        <a:srgbClr val="FFD163"/>
      </a:accent5>
      <a:accent6>
        <a:srgbClr val="4EA72E"/>
      </a:accent6>
      <a:hlink>
        <a:srgbClr val="669BF7"/>
      </a:hlink>
      <a:folHlink>
        <a:srgbClr val="281FD7"/>
      </a:folHlink>
    </a:clrScheme>
    <a:fontScheme name="Personalizada 1">
      <a:majorFont>
        <a:latin typeface="Oxygen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301</Words>
  <Application>Microsoft Office PowerPoint</Application>
  <PresentationFormat>Widescreen</PresentationFormat>
  <Paragraphs>69</Paragraphs>
  <Slides>13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Arial</vt:lpstr>
      <vt:lpstr>Open Sans</vt:lpstr>
      <vt:lpstr>Aptos</vt:lpstr>
      <vt:lpstr>Open Sans SemiBold</vt:lpstr>
      <vt:lpstr>Open Sans BOLD</vt:lpstr>
      <vt:lpstr>Tema do Office</vt:lpstr>
      <vt:lpstr>Apresentação do PowerPoint</vt:lpstr>
      <vt:lpstr>Aceleradores</vt:lpstr>
      <vt:lpstr>Aceleradores</vt:lpstr>
      <vt:lpstr>Aceleradores</vt:lpstr>
      <vt:lpstr>Aceleradores</vt:lpstr>
      <vt:lpstr>Aceleradores</vt:lpstr>
      <vt:lpstr>Aceleradores</vt:lpstr>
      <vt:lpstr>Acesse recursos SAP via celular</vt:lpstr>
      <vt:lpstr>Preencha campos automaticamente</vt:lpstr>
      <vt:lpstr>Defina a obrigatoriedade de preenchimento campos em um clique</vt:lpstr>
      <vt:lpstr>API de conexão facilitada com o SAP </vt:lpstr>
      <vt:lpstr>Customize Checklist’s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Geislayne M. Silva</dc:creator>
  <cp:lastModifiedBy>Geislayne M. Silva</cp:lastModifiedBy>
  <cp:revision>12</cp:revision>
  <dcterms:created xsi:type="dcterms:W3CDTF">2024-05-20T11:33:30Z</dcterms:created>
  <dcterms:modified xsi:type="dcterms:W3CDTF">2024-08-29T14:14:19Z</dcterms:modified>
</cp:coreProperties>
</file>