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1" r:id="rId4"/>
    <p:sldId id="273" r:id="rId5"/>
    <p:sldId id="274" r:id="rId6"/>
    <p:sldId id="275" r:id="rId7"/>
    <p:sldId id="276" r:id="rId8"/>
    <p:sldId id="277" r:id="rId9"/>
    <p:sldId id="278" r:id="rId10"/>
    <p:sldId id="272" r:id="rId11"/>
  </p:sldIdLst>
  <p:sldSz cx="12192000" cy="6858000"/>
  <p:notesSz cx="6858000" cy="9144000"/>
  <p:embeddedFontLst>
    <p:embeddedFont>
      <p:font typeface="Open Sans" panose="020B0606030504020204" pitchFamily="34" charset="0"/>
      <p:regular r:id="rId13"/>
      <p:bold r:id="rId14"/>
      <p:italic r:id="rId15"/>
      <p:boldItalic r:id="rId16"/>
    </p:embeddedFont>
    <p:embeddedFont>
      <p:font typeface="Open Sans BOLD" panose="020B0604020202020204" charset="0"/>
      <p:bold r:id="rId17"/>
    </p:embeddedFont>
    <p:embeddedFont>
      <p:font typeface="Open Sans SemiBold" panose="020B0706030804020204" pitchFamily="34" charset="0"/>
      <p:bold r:id="rId18"/>
      <p:boldItalic r:id="rId1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5659"/>
    <a:srgbClr val="39B1BD"/>
    <a:srgbClr val="0C1556"/>
    <a:srgbClr val="060A28"/>
    <a:srgbClr val="080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12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2D8E1-DF0C-4431-80FC-6BEC51F9F490}" type="datetimeFigureOut">
              <a:rPr lang="pt-BR" smtClean="0"/>
              <a:t>05/08/2024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A69D2-D714-4081-85F7-524C6905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89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A69D2-D714-4081-85F7-524C6905422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521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A69D2-D714-4081-85F7-524C6905422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521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A69D2-D714-4081-85F7-524C6905422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521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A69D2-D714-4081-85F7-524C6905422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521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F3A97-082C-BDB2-147D-E35F4649A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CC5BE5-79CF-D189-CED2-929BCCA6D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DB42A3-7608-DA88-1066-D94C498C3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B34-0772-43D0-8CE9-D03B40BE7FD7}" type="datetimeFigureOut">
              <a:rPr lang="pt-BR" smtClean="0"/>
              <a:t>05/08/2024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932D48-E0E4-5350-7AF9-263A1575D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454181-278B-3161-EB87-D3355C706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23B3-57B7-42E0-B65D-25F94D52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688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8D0AC-2FFF-6EAF-98D8-C5BBAA6D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D19850-475E-0BBE-D2FE-26A4E4903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544F39-85D6-7AA0-77DF-9CB1803D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B34-0772-43D0-8CE9-D03B40BE7FD7}" type="datetimeFigureOut">
              <a:rPr lang="pt-BR" smtClean="0"/>
              <a:t>05/08/2024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DBC806-E6DA-292F-AC53-13049A0B6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6237FF-596C-8DC3-9D49-D18183160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23B3-57B7-42E0-B65D-25F94D52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34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52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C761E2A-57A4-079F-9C15-A96B7D0FC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F11C8E-40E7-7CFB-4D22-40EEA59AD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7614C9-C305-1CA5-B007-DFD23B966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860B34-0772-43D0-8CE9-D03B40BE7FD7}" type="datetimeFigureOut">
              <a:rPr lang="pt-BR" smtClean="0"/>
              <a:t>05/08/2024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F8B321-CBDC-1D0D-62CD-9D63906F1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42CDAC-AD67-FD20-23C4-AD17D58F3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C523B3-57B7-42E0-B65D-25F94D52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70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25659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25659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25659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25659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D02098-09CB-11BB-1AF8-384A602C0E4F}"/>
              </a:ext>
            </a:extLst>
          </p:cNvPr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 flip="none" rotWithShape="1">
            <a:gsLst>
              <a:gs pos="0">
                <a:srgbClr val="0C1556"/>
              </a:gs>
              <a:gs pos="100000">
                <a:srgbClr val="060A28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D12A930-56E2-BF59-0E98-92228AC322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11394" y="-102108"/>
            <a:ext cx="12633838" cy="7081266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5BFB72D-8DCB-A5D3-89FD-0A975C7A124B}"/>
              </a:ext>
            </a:extLst>
          </p:cNvPr>
          <p:cNvSpPr/>
          <p:nvPr/>
        </p:nvSpPr>
        <p:spPr>
          <a:xfrm>
            <a:off x="1871662" y="-1076324"/>
            <a:ext cx="8448675" cy="55911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DDD86C-8783-5FAB-FF10-E80675E81F74}"/>
              </a:ext>
            </a:extLst>
          </p:cNvPr>
          <p:cNvSpPr txBox="1"/>
          <p:nvPr/>
        </p:nvSpPr>
        <p:spPr>
          <a:xfrm>
            <a:off x="4695824" y="753031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0963735-5D45-8F92-4FE8-68F06D39DBCD}"/>
              </a:ext>
            </a:extLst>
          </p:cNvPr>
          <p:cNvSpPr txBox="1"/>
          <p:nvPr/>
        </p:nvSpPr>
        <p:spPr>
          <a:xfrm>
            <a:off x="2907506" y="1865592"/>
            <a:ext cx="63960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Recursos para incorporar mais processos ao</a:t>
            </a:r>
          </a:p>
          <a:p>
            <a:pPr algn="ctr"/>
            <a:r>
              <a:rPr lang="pt-BR" sz="4000" dirty="0">
                <a:solidFill>
                  <a:srgbClr val="39B1BD"/>
                </a:solidFill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SAP Business </a:t>
            </a:r>
            <a:r>
              <a:rPr lang="pt-BR" sz="4000" dirty="0" err="1">
                <a:solidFill>
                  <a:srgbClr val="39B1BD"/>
                </a:solidFill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One</a:t>
            </a:r>
            <a:endParaRPr lang="pt-BR" sz="4000" dirty="0">
              <a:solidFill>
                <a:srgbClr val="39B1BD"/>
              </a:solidFill>
              <a:latin typeface="Open Sans BOLD" pitchFamily="2" charset="0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C021EDC-65B1-A67F-09C3-11DE594CA1BD}"/>
              </a:ext>
            </a:extLst>
          </p:cNvPr>
          <p:cNvSpPr/>
          <p:nvPr/>
        </p:nvSpPr>
        <p:spPr>
          <a:xfrm>
            <a:off x="3771900" y="4302125"/>
            <a:ext cx="4667250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397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D02098-09CB-11BB-1AF8-384A602C0E4F}"/>
              </a:ext>
            </a:extLst>
          </p:cNvPr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 flip="none" rotWithShape="1">
            <a:gsLst>
              <a:gs pos="0">
                <a:srgbClr val="0C1556"/>
              </a:gs>
              <a:gs pos="100000">
                <a:srgbClr val="060A28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D12A930-56E2-BF59-0E98-92228AC322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20919" y="-225823"/>
            <a:ext cx="12633838" cy="7081266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5BFB72D-8DCB-A5D3-89FD-0A975C7A124B}"/>
              </a:ext>
            </a:extLst>
          </p:cNvPr>
          <p:cNvSpPr/>
          <p:nvPr/>
        </p:nvSpPr>
        <p:spPr>
          <a:xfrm>
            <a:off x="-1541389" y="633413"/>
            <a:ext cx="8782161" cy="5591174"/>
          </a:xfrm>
          <a:prstGeom prst="roundRect">
            <a:avLst>
              <a:gd name="adj" fmla="val 69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DDD86C-8783-5FAB-FF10-E80675E81F74}"/>
              </a:ext>
            </a:extLst>
          </p:cNvPr>
          <p:cNvSpPr txBox="1"/>
          <p:nvPr/>
        </p:nvSpPr>
        <p:spPr>
          <a:xfrm>
            <a:off x="1233246" y="1183385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C021EDC-65B1-A67F-09C3-11DE594CA1BD}"/>
              </a:ext>
            </a:extLst>
          </p:cNvPr>
          <p:cNvSpPr/>
          <p:nvPr/>
        </p:nvSpPr>
        <p:spPr>
          <a:xfrm>
            <a:off x="6666613" y="5152729"/>
            <a:ext cx="1148318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85CA9F8D-B040-4B77-69C9-B0248C801404}"/>
              </a:ext>
            </a:extLst>
          </p:cNvPr>
          <p:cNvSpPr txBox="1">
            <a:spLocks/>
          </p:cNvSpPr>
          <p:nvPr/>
        </p:nvSpPr>
        <p:spPr>
          <a:xfrm>
            <a:off x="1233246" y="2003425"/>
            <a:ext cx="6134100" cy="3972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65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65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2565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2565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t-BR" sz="1800" dirty="0"/>
              <a:t>Nome: Contato 01</a:t>
            </a:r>
          </a:p>
          <a:p>
            <a:pPr algn="l">
              <a:lnSpc>
                <a:spcPct val="100000"/>
              </a:lnSpc>
            </a:pPr>
            <a:r>
              <a:rPr lang="pt-BR" sz="1800" dirty="0"/>
              <a:t>E-mail: contato01@contato.com.br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  <a:p>
            <a:pPr algn="l">
              <a:lnSpc>
                <a:spcPct val="100000"/>
              </a:lnSpc>
            </a:pPr>
            <a:r>
              <a:rPr lang="pt-BR" sz="1800" dirty="0"/>
              <a:t>Nome: Contato 02</a:t>
            </a:r>
          </a:p>
          <a:p>
            <a:pPr algn="l">
              <a:lnSpc>
                <a:spcPct val="100000"/>
              </a:lnSpc>
            </a:pPr>
            <a:r>
              <a:rPr lang="pt-BR" sz="1800" dirty="0"/>
              <a:t>E-mail: contato02@contato.com.br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  <a:p>
            <a:pPr algn="l">
              <a:lnSpc>
                <a:spcPct val="100000"/>
              </a:lnSpc>
            </a:pPr>
            <a:r>
              <a:rPr lang="pt-BR" sz="1800" dirty="0"/>
              <a:t>Nome: Contato 03</a:t>
            </a:r>
          </a:p>
          <a:p>
            <a:pPr algn="l">
              <a:lnSpc>
                <a:spcPct val="100000"/>
              </a:lnSpc>
            </a:pPr>
            <a:r>
              <a:rPr lang="pt-BR" sz="1800" dirty="0"/>
              <a:t>E-mail: contato03@contato.com.br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  <a:p>
            <a:pPr algn="l">
              <a:lnSpc>
                <a:spcPct val="100000"/>
              </a:lnSpc>
            </a:pPr>
            <a:r>
              <a:rPr lang="pt-BR" sz="1800" dirty="0"/>
              <a:t>Site: www.exemplo.com.br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8639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2FFAA3E-B225-2082-B0A8-1D2D75484D6C}"/>
              </a:ext>
            </a:extLst>
          </p:cNvPr>
          <p:cNvSpPr/>
          <p:nvPr/>
        </p:nvSpPr>
        <p:spPr>
          <a:xfrm rot="20296620">
            <a:off x="-4278304" y="-997940"/>
            <a:ext cx="7154070" cy="67724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084" y="1660525"/>
            <a:ext cx="4981576" cy="1325563"/>
          </a:xfrm>
        </p:spPr>
        <p:txBody>
          <a:bodyPr/>
          <a:lstStyle/>
          <a:p>
            <a:r>
              <a:rPr lang="pt-BR" dirty="0"/>
              <a:t>Gestão Avançada de Contratos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9084" y="3121025"/>
            <a:ext cx="5995186" cy="204157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De comodato a prestação de serviço, passando por manutenções, garantias, assistência técnica e até licenciamento de softwares.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Simplifique e automatize de ponta a ponta.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EFE75D9-373F-922A-3366-2C2098509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3" r="21927" b="27185"/>
          <a:stretch/>
        </p:blipFill>
        <p:spPr>
          <a:xfrm>
            <a:off x="-1613122" y="1786110"/>
            <a:ext cx="5206088" cy="3376488"/>
          </a:xfrm>
          <a:prstGeom prst="roundRect">
            <a:avLst>
              <a:gd name="adj" fmla="val 5293"/>
            </a:avLst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2771371" y="4431685"/>
            <a:ext cx="1009654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955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B31B12-983B-5FEF-D34F-472CC4236FF4}"/>
              </a:ext>
            </a:extLst>
          </p:cNvPr>
          <p:cNvSpPr/>
          <p:nvPr/>
        </p:nvSpPr>
        <p:spPr>
          <a:xfrm rot="20296620">
            <a:off x="-1447235" y="-2202889"/>
            <a:ext cx="9972675" cy="113653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</p:spPr>
        <p:txBody>
          <a:bodyPr>
            <a:noAutofit/>
          </a:bodyPr>
          <a:lstStyle/>
          <a:p>
            <a:r>
              <a:rPr lang="pt-BR" sz="24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Gestão Avançada de Contratos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25" y="2044700"/>
            <a:ext cx="4549184" cy="54964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400" dirty="0"/>
              <a:t>Principais funcionalidades: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ADEACDF-C0E0-6FE1-E650-0C2838467B05}"/>
              </a:ext>
            </a:extLst>
          </p:cNvPr>
          <p:cNvSpPr/>
          <p:nvPr/>
        </p:nvSpPr>
        <p:spPr>
          <a:xfrm>
            <a:off x="1266823" y="2892056"/>
            <a:ext cx="3066383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Controle de resultados por contrato, cliente e ativo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00739FC-102F-4A34-7BB9-627A217479F8}"/>
              </a:ext>
            </a:extLst>
          </p:cNvPr>
          <p:cNvSpPr/>
          <p:nvPr/>
        </p:nvSpPr>
        <p:spPr>
          <a:xfrm>
            <a:off x="4698260" y="2892056"/>
            <a:ext cx="3066385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Controle de pacotes, vigências e renovação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CD7D546-E4F4-9190-8BAB-36E296278DC3}"/>
              </a:ext>
            </a:extLst>
          </p:cNvPr>
          <p:cNvSpPr/>
          <p:nvPr/>
        </p:nvSpPr>
        <p:spPr>
          <a:xfrm>
            <a:off x="8129698" y="2892056"/>
            <a:ext cx="3066386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Controle de contratos de locação, garantia e assistência técnica e manutenções</a:t>
            </a:r>
          </a:p>
        </p:txBody>
      </p:sp>
    </p:spTree>
    <p:extLst>
      <p:ext uri="{BB962C8B-B14F-4D97-AF65-F5344CB8AC3E}">
        <p14:creationId xmlns:p14="http://schemas.microsoft.com/office/powerpoint/2010/main" val="395806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4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213" y="990602"/>
            <a:ext cx="4981576" cy="1325563"/>
          </a:xfrm>
        </p:spPr>
        <p:txBody>
          <a:bodyPr/>
          <a:lstStyle/>
          <a:p>
            <a:r>
              <a:rPr lang="pt-BR" dirty="0"/>
              <a:t>Gestão de Frota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213" y="2316166"/>
            <a:ext cx="6749022" cy="307610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Integre a gestão da frota aos demais controles do seu negócio registrando e acompanhando tudo dentro do SAP Business </a:t>
            </a:r>
            <a:r>
              <a:rPr lang="pt-BR" sz="2000" dirty="0" err="1"/>
              <a:t>One</a:t>
            </a:r>
            <a:r>
              <a:rPr lang="pt-BR" sz="20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→ Localize em tempo real o status dos ativos, condutor responsável e as apropriações de multas, manutenções, despesas e muito mais.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1ACE3A6-A268-7233-4870-D5B16C8AF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888" y="2291772"/>
            <a:ext cx="4083422" cy="1470032"/>
          </a:xfrm>
          <a:prstGeom prst="roundRect">
            <a:avLst>
              <a:gd name="adj" fmla="val 9121"/>
            </a:avLst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 rot="16200000">
            <a:off x="298449" y="1207093"/>
            <a:ext cx="1009654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79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B31B12-983B-5FEF-D34F-472CC4236FF4}"/>
              </a:ext>
            </a:extLst>
          </p:cNvPr>
          <p:cNvSpPr/>
          <p:nvPr/>
        </p:nvSpPr>
        <p:spPr>
          <a:xfrm rot="20296620">
            <a:off x="-1447235" y="-2202889"/>
            <a:ext cx="9972675" cy="113653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</p:spPr>
        <p:txBody>
          <a:bodyPr>
            <a:noAutofit/>
          </a:bodyPr>
          <a:lstStyle/>
          <a:p>
            <a:r>
              <a:rPr lang="pt-BR" sz="24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Gestão de Frota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25" y="2044700"/>
            <a:ext cx="4549184" cy="54964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400" dirty="0"/>
              <a:t>Principais funcionalidades: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ADEACDF-C0E0-6FE1-E650-0C2838467B05}"/>
              </a:ext>
            </a:extLst>
          </p:cNvPr>
          <p:cNvSpPr/>
          <p:nvPr/>
        </p:nvSpPr>
        <p:spPr>
          <a:xfrm>
            <a:off x="1266823" y="2892056"/>
            <a:ext cx="3066383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Resultado por placa do veículo da frota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00739FC-102F-4A34-7BB9-627A217479F8}"/>
              </a:ext>
            </a:extLst>
          </p:cNvPr>
          <p:cNvSpPr/>
          <p:nvPr/>
        </p:nvSpPr>
        <p:spPr>
          <a:xfrm>
            <a:off x="4698260" y="2892056"/>
            <a:ext cx="3066385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Controle de abastecimentos, pneus, multas e taxas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CD7D546-E4F4-9190-8BAB-36E296278DC3}"/>
              </a:ext>
            </a:extLst>
          </p:cNvPr>
          <p:cNvSpPr/>
          <p:nvPr/>
        </p:nvSpPr>
        <p:spPr>
          <a:xfrm>
            <a:off x="8129698" y="2892056"/>
            <a:ext cx="3066386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Controle da manutenção preventiva e corretiva por veículo</a:t>
            </a:r>
          </a:p>
        </p:txBody>
      </p:sp>
    </p:spTree>
    <p:extLst>
      <p:ext uri="{BB962C8B-B14F-4D97-AF65-F5344CB8AC3E}">
        <p14:creationId xmlns:p14="http://schemas.microsoft.com/office/powerpoint/2010/main" val="250490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4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2FFAA3E-B225-2082-B0A8-1D2D75484D6C}"/>
              </a:ext>
            </a:extLst>
          </p:cNvPr>
          <p:cNvSpPr/>
          <p:nvPr/>
        </p:nvSpPr>
        <p:spPr>
          <a:xfrm rot="21402601">
            <a:off x="-347518" y="-1205226"/>
            <a:ext cx="6067138" cy="4364378"/>
          </a:xfrm>
          <a:prstGeom prst="roundRect">
            <a:avLst>
              <a:gd name="adj" fmla="val 1385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943" y="1660525"/>
            <a:ext cx="4981576" cy="1325563"/>
          </a:xfrm>
        </p:spPr>
        <p:txBody>
          <a:bodyPr/>
          <a:lstStyle/>
          <a:p>
            <a:r>
              <a:rPr lang="pt-BR" dirty="0"/>
              <a:t>Controle de Manutenção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286" y="3121024"/>
            <a:ext cx="6307609" cy="24864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Eleve a administração de manutenção de plantas industriais, máquinas, equipamentos, veículos…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Tenha ciclos estratégicos de manutenções corretivas, preventivas e preditivas. Tudo automatizado, simples e eficiente!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 rot="16200000">
            <a:off x="443179" y="1877016"/>
            <a:ext cx="1009654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86AD0A4-F1FF-BE1B-55AF-5CE8D20D9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349" y="1877915"/>
            <a:ext cx="5232499" cy="3487461"/>
          </a:xfrm>
          <a:prstGeom prst="roundRect">
            <a:avLst>
              <a:gd name="adj" fmla="val 4445"/>
            </a:avLst>
          </a:prstGeom>
        </p:spPr>
      </p:pic>
    </p:spTree>
    <p:extLst>
      <p:ext uri="{BB962C8B-B14F-4D97-AF65-F5344CB8AC3E}">
        <p14:creationId xmlns:p14="http://schemas.microsoft.com/office/powerpoint/2010/main" val="36591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B31B12-983B-5FEF-D34F-472CC4236FF4}"/>
              </a:ext>
            </a:extLst>
          </p:cNvPr>
          <p:cNvSpPr/>
          <p:nvPr/>
        </p:nvSpPr>
        <p:spPr>
          <a:xfrm rot="20296620">
            <a:off x="-1447235" y="-2202889"/>
            <a:ext cx="9972675" cy="113653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</p:spPr>
        <p:txBody>
          <a:bodyPr>
            <a:noAutofit/>
          </a:bodyPr>
          <a:lstStyle/>
          <a:p>
            <a:r>
              <a:rPr lang="pt-BR" sz="24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Controle de Manutenção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25" y="2044700"/>
            <a:ext cx="4549184" cy="54964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400" dirty="0"/>
              <a:t>Principais funcionalidades: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ADEACDF-C0E0-6FE1-E650-0C2838467B05}"/>
              </a:ext>
            </a:extLst>
          </p:cNvPr>
          <p:cNvSpPr/>
          <p:nvPr/>
        </p:nvSpPr>
        <p:spPr>
          <a:xfrm>
            <a:off x="1266823" y="2892056"/>
            <a:ext cx="3066383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Manutenção preventiva e corretiva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00739FC-102F-4A34-7BB9-627A217479F8}"/>
              </a:ext>
            </a:extLst>
          </p:cNvPr>
          <p:cNvSpPr/>
          <p:nvPr/>
        </p:nvSpPr>
        <p:spPr>
          <a:xfrm>
            <a:off x="4698260" y="2892056"/>
            <a:ext cx="3066385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Absoluto controle das compras relacionadas à manutenção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CD7D546-E4F4-9190-8BAB-36E296278DC3}"/>
              </a:ext>
            </a:extLst>
          </p:cNvPr>
          <p:cNvSpPr/>
          <p:nvPr/>
        </p:nvSpPr>
        <p:spPr>
          <a:xfrm>
            <a:off x="8129698" y="2892056"/>
            <a:ext cx="3066386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Painel de manutenção e de ordens de serviços</a:t>
            </a:r>
          </a:p>
        </p:txBody>
      </p:sp>
    </p:spTree>
    <p:extLst>
      <p:ext uri="{BB962C8B-B14F-4D97-AF65-F5344CB8AC3E}">
        <p14:creationId xmlns:p14="http://schemas.microsoft.com/office/powerpoint/2010/main" val="86727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4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2FFAA3E-B225-2082-B0A8-1D2D75484D6C}"/>
              </a:ext>
            </a:extLst>
          </p:cNvPr>
          <p:cNvSpPr/>
          <p:nvPr/>
        </p:nvSpPr>
        <p:spPr>
          <a:xfrm rot="20296620">
            <a:off x="-2557231" y="-568068"/>
            <a:ext cx="7154070" cy="67724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75" y="1203318"/>
            <a:ext cx="5562500" cy="1325563"/>
          </a:xfrm>
        </p:spPr>
        <p:txBody>
          <a:bodyPr/>
          <a:lstStyle/>
          <a:p>
            <a:r>
              <a:rPr lang="pt-BR" dirty="0" err="1"/>
              <a:t>WorkFlow</a:t>
            </a:r>
            <a:r>
              <a:rPr lang="pt-BR" dirty="0"/>
              <a:t> para SAP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674" y="2351520"/>
            <a:ext cx="6338608" cy="348940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Automatize as atividades de sua equipe, melhorando a colaboração e a produtividade.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Ganhe total controle das diversas etapas dos processos, movendo cards dinâmicos conforme seu time avança.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Administre as agendas e distribua funções de maneira simples, rápida e otimizada.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E709BA-679B-C917-BBAD-7F103B951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0030" y="1439694"/>
            <a:ext cx="6815929" cy="4542817"/>
          </a:xfrm>
          <a:prstGeom prst="roundRect">
            <a:avLst>
              <a:gd name="adj" fmla="val 5745"/>
            </a:avLst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4183633" y="5158227"/>
            <a:ext cx="1009654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13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B31B12-983B-5FEF-D34F-472CC4236FF4}"/>
              </a:ext>
            </a:extLst>
          </p:cNvPr>
          <p:cNvSpPr/>
          <p:nvPr/>
        </p:nvSpPr>
        <p:spPr>
          <a:xfrm rot="20296620">
            <a:off x="-1447235" y="-2202889"/>
            <a:ext cx="9972675" cy="113653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</p:spPr>
        <p:txBody>
          <a:bodyPr>
            <a:noAutofit/>
          </a:bodyPr>
          <a:lstStyle/>
          <a:p>
            <a:r>
              <a:rPr lang="pt-BR" sz="2400" dirty="0" err="1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WorkFlow</a:t>
            </a:r>
            <a:r>
              <a:rPr lang="pt-BR" sz="24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 para SAP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25" y="2044700"/>
            <a:ext cx="4549184" cy="54964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400" dirty="0"/>
              <a:t>Principais funcionalidades: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ADEACDF-C0E0-6FE1-E650-0C2838467B05}"/>
              </a:ext>
            </a:extLst>
          </p:cNvPr>
          <p:cNvSpPr/>
          <p:nvPr/>
        </p:nvSpPr>
        <p:spPr>
          <a:xfrm>
            <a:off x="1266823" y="2892056"/>
            <a:ext cx="3066383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Criação simplificada de fluxos de trabalho e cards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00739FC-102F-4A34-7BB9-627A217479F8}"/>
              </a:ext>
            </a:extLst>
          </p:cNvPr>
          <p:cNvSpPr/>
          <p:nvPr/>
        </p:nvSpPr>
        <p:spPr>
          <a:xfrm>
            <a:off x="4698260" y="2892056"/>
            <a:ext cx="3066385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Visão de</a:t>
            </a:r>
          </a:p>
          <a:p>
            <a:pPr algn="ctr"/>
            <a:r>
              <a:rPr lang="pt-BR" sz="2200" dirty="0" err="1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Kanban</a:t>
            </a:r>
            <a:endParaRPr lang="pt-BR" sz="2200" dirty="0">
              <a:latin typeface="Open Sans BOLD" pitchFamily="2" charset="0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CD7D546-E4F4-9190-8BAB-36E296278DC3}"/>
              </a:ext>
            </a:extLst>
          </p:cNvPr>
          <p:cNvSpPr/>
          <p:nvPr/>
        </p:nvSpPr>
        <p:spPr>
          <a:xfrm>
            <a:off x="8129698" y="2892056"/>
            <a:ext cx="3066386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Abertura de documentos de Marketing no SAP</a:t>
            </a:r>
          </a:p>
        </p:txBody>
      </p:sp>
    </p:spTree>
    <p:extLst>
      <p:ext uri="{BB962C8B-B14F-4D97-AF65-F5344CB8AC3E}">
        <p14:creationId xmlns:p14="http://schemas.microsoft.com/office/powerpoint/2010/main" val="55777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4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Cores White Label">
      <a:dk1>
        <a:srgbClr val="0C1556"/>
      </a:dk1>
      <a:lt1>
        <a:sysClr val="window" lastClr="FFFFFF"/>
      </a:lt1>
      <a:dk2>
        <a:srgbClr val="525659"/>
      </a:dk2>
      <a:lt2>
        <a:srgbClr val="E8E8E8"/>
      </a:lt2>
      <a:accent1>
        <a:srgbClr val="0096B4"/>
      </a:accent1>
      <a:accent2>
        <a:srgbClr val="FF7341"/>
      </a:accent2>
      <a:accent3>
        <a:srgbClr val="0B6870"/>
      </a:accent3>
      <a:accent4>
        <a:srgbClr val="39B1BD"/>
      </a:accent4>
      <a:accent5>
        <a:srgbClr val="FFD163"/>
      </a:accent5>
      <a:accent6>
        <a:srgbClr val="4EA72E"/>
      </a:accent6>
      <a:hlink>
        <a:srgbClr val="669BF7"/>
      </a:hlink>
      <a:folHlink>
        <a:srgbClr val="281FD7"/>
      </a:folHlink>
    </a:clrScheme>
    <a:fontScheme name="Personalizada 1">
      <a:majorFont>
        <a:latin typeface="Oxygen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371</Words>
  <Application>Microsoft Office PowerPoint</Application>
  <PresentationFormat>Widescreen</PresentationFormat>
  <Paragraphs>60</Paragraphs>
  <Slides>10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6" baseType="lpstr">
      <vt:lpstr>Open Sans</vt:lpstr>
      <vt:lpstr>Aptos</vt:lpstr>
      <vt:lpstr>Open Sans SemiBold</vt:lpstr>
      <vt:lpstr>Open Sans BOLD</vt:lpstr>
      <vt:lpstr>Arial</vt:lpstr>
      <vt:lpstr>Tema do Office</vt:lpstr>
      <vt:lpstr>Apresentação do PowerPoint</vt:lpstr>
      <vt:lpstr>Gestão Avançada de Contratos</vt:lpstr>
      <vt:lpstr>Gestão Avançada de Contratos</vt:lpstr>
      <vt:lpstr>Gestão de Frota</vt:lpstr>
      <vt:lpstr>Gestão de Frota</vt:lpstr>
      <vt:lpstr>Controle de Manutenção</vt:lpstr>
      <vt:lpstr>Controle de Manutenção</vt:lpstr>
      <vt:lpstr>WorkFlow para SAP</vt:lpstr>
      <vt:lpstr>WorkFlow para SAP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Geislayne M. Silva</dc:creator>
  <cp:lastModifiedBy>Valmir Neves</cp:lastModifiedBy>
  <cp:revision>9</cp:revision>
  <dcterms:created xsi:type="dcterms:W3CDTF">2024-05-20T11:33:30Z</dcterms:created>
  <dcterms:modified xsi:type="dcterms:W3CDTF">2024-08-05T19:25:03Z</dcterms:modified>
</cp:coreProperties>
</file>